
<file path=[Content_Types].xml><?xml version="1.0" encoding="utf-8"?>
<Types xmlns="http://schemas.openxmlformats.org/package/2006/content-types">
  <Default Extension="JPG" ContentType="image/pn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media/image8.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9" r:id="rId3"/>
    <p:sldId id="257" r:id="rId4"/>
    <p:sldId id="285" r:id="rId5"/>
    <p:sldId id="279" r:id="rId6"/>
    <p:sldId id="280" r:id="rId7"/>
    <p:sldId id="260" r:id="rId8"/>
    <p:sldId id="265" r:id="rId9"/>
    <p:sldId id="266" r:id="rId10"/>
    <p:sldId id="267" r:id="rId11"/>
    <p:sldId id="268" r:id="rId12"/>
    <p:sldId id="269" r:id="rId13"/>
    <p:sldId id="270" r:id="rId14"/>
    <p:sldId id="277" r:id="rId15"/>
    <p:sldId id="296" r:id="rId16"/>
    <p:sldId id="271" r:id="rId17"/>
    <p:sldId id="278" r:id="rId18"/>
    <p:sldId id="297" r:id="rId19"/>
    <p:sldId id="272" r:id="rId20"/>
    <p:sldId id="276" r:id="rId21"/>
    <p:sldId id="281" r:id="rId22"/>
    <p:sldId id="274" r:id="rId23"/>
    <p:sldId id="275" r:id="rId24"/>
    <p:sldId id="288" r:id="rId25"/>
    <p:sldId id="293" r:id="rId26"/>
    <p:sldId id="294" r:id="rId27"/>
    <p:sldId id="295" r:id="rId28"/>
    <p:sldId id="292" r:id="rId29"/>
    <p:sldId id="282" r:id="rId30"/>
    <p:sldId id="283" r:id="rId31"/>
    <p:sldId id="28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00" autoAdjust="0"/>
    <p:restoredTop sz="94660"/>
  </p:normalViewPr>
  <p:slideViewPr>
    <p:cSldViewPr snapToGrid="0" showGuides="1">
      <p:cViewPr>
        <p:scale>
          <a:sx n="67" d="100"/>
          <a:sy n="67" d="100"/>
        </p:scale>
        <p:origin x="183" y="4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8A355-8ACB-414E-8164-E3B81939DA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E46FC20-4D08-4CE5-88D7-DA324A0802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8" name="Footer Placeholder 4">
            <a:extLst>
              <a:ext uri="{FF2B5EF4-FFF2-40B4-BE49-F238E27FC236}">
                <a16:creationId xmlns:a16="http://schemas.microsoft.com/office/drawing/2014/main" id="{29E406F3-624A-4321-AFB6-237323F51077}"/>
              </a:ext>
            </a:extLst>
          </p:cNvPr>
          <p:cNvSpPr txBox="1">
            <a:spLocks/>
          </p:cNvSpPr>
          <p:nvPr userDrawn="1"/>
        </p:nvSpPr>
        <p:spPr>
          <a:xfrm>
            <a:off x="4048120" y="6337296"/>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E6893 Big Data Analytics – Final Project Presentation</a:t>
            </a:r>
          </a:p>
        </p:txBody>
      </p:sp>
      <p:sp>
        <p:nvSpPr>
          <p:cNvPr id="19" name="Slide Number Placeholder 5">
            <a:extLst>
              <a:ext uri="{FF2B5EF4-FFF2-40B4-BE49-F238E27FC236}">
                <a16:creationId xmlns:a16="http://schemas.microsoft.com/office/drawing/2014/main" id="{4DDE5D4D-ABB2-4F99-B2F3-034EA4C4B94C}"/>
              </a:ext>
            </a:extLst>
          </p:cNvPr>
          <p:cNvSpPr txBox="1">
            <a:spLocks/>
          </p:cNvSpPr>
          <p:nvPr userDrawn="1"/>
        </p:nvSpPr>
        <p:spPr>
          <a:xfrm>
            <a:off x="8620120" y="633729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2018 CY Lin, Columbia University</a:t>
            </a:r>
            <a:endParaRPr lang="en-US" dirty="0"/>
          </a:p>
        </p:txBody>
      </p:sp>
      <p:sp>
        <p:nvSpPr>
          <p:cNvPr id="20" name="Date Placeholder 3">
            <a:extLst>
              <a:ext uri="{FF2B5EF4-FFF2-40B4-BE49-F238E27FC236}">
                <a16:creationId xmlns:a16="http://schemas.microsoft.com/office/drawing/2014/main" id="{8325CD8C-36CF-4D2B-AAF5-C63E9445C0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r>
              <a:rPr lang="en-US" dirty="0"/>
              <a:t>Project ID: 201812-9</a:t>
            </a:r>
          </a:p>
        </p:txBody>
      </p:sp>
    </p:spTree>
    <p:extLst>
      <p:ext uri="{BB962C8B-B14F-4D97-AF65-F5344CB8AC3E}">
        <p14:creationId xmlns:p14="http://schemas.microsoft.com/office/powerpoint/2010/main" val="4021225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095D5-7F0E-4254-8350-F394A7C25F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2A96D0-E7F3-4A95-99F0-FB0EFF3AE6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Footer Placeholder 4">
            <a:extLst>
              <a:ext uri="{FF2B5EF4-FFF2-40B4-BE49-F238E27FC236}">
                <a16:creationId xmlns:a16="http://schemas.microsoft.com/office/drawing/2014/main" id="{B2F44DFC-2CBD-455D-9DC7-08758E988F93}"/>
              </a:ext>
            </a:extLst>
          </p:cNvPr>
          <p:cNvSpPr txBox="1">
            <a:spLocks/>
          </p:cNvSpPr>
          <p:nvPr userDrawn="1"/>
        </p:nvSpPr>
        <p:spPr>
          <a:xfrm>
            <a:off x="4048120" y="6337296"/>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E6893 Big Data Analytics – Final Project Presentation</a:t>
            </a:r>
          </a:p>
        </p:txBody>
      </p:sp>
      <p:sp>
        <p:nvSpPr>
          <p:cNvPr id="9" name="Slide Number Placeholder 5">
            <a:extLst>
              <a:ext uri="{FF2B5EF4-FFF2-40B4-BE49-F238E27FC236}">
                <a16:creationId xmlns:a16="http://schemas.microsoft.com/office/drawing/2014/main" id="{5E8B1A13-8CA4-4849-B8EA-8668EB140F0C}"/>
              </a:ext>
            </a:extLst>
          </p:cNvPr>
          <p:cNvSpPr txBox="1">
            <a:spLocks/>
          </p:cNvSpPr>
          <p:nvPr userDrawn="1"/>
        </p:nvSpPr>
        <p:spPr>
          <a:xfrm>
            <a:off x="8620120" y="633729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2018 CY Lin, Columbia University</a:t>
            </a:r>
            <a:endParaRPr lang="en-US" dirty="0"/>
          </a:p>
        </p:txBody>
      </p:sp>
      <p:sp>
        <p:nvSpPr>
          <p:cNvPr id="11" name="Date Placeholder 3">
            <a:extLst>
              <a:ext uri="{FF2B5EF4-FFF2-40B4-BE49-F238E27FC236}">
                <a16:creationId xmlns:a16="http://schemas.microsoft.com/office/drawing/2014/main" id="{9A2257BF-C2D4-443E-9A75-6B52A3423F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r>
              <a:rPr lang="en-US" dirty="0"/>
              <a:t>Project ID: 201812-9</a:t>
            </a:r>
          </a:p>
        </p:txBody>
      </p:sp>
    </p:spTree>
    <p:extLst>
      <p:ext uri="{BB962C8B-B14F-4D97-AF65-F5344CB8AC3E}">
        <p14:creationId xmlns:p14="http://schemas.microsoft.com/office/powerpoint/2010/main" val="2694539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DB278-CF4C-4BE7-BAF4-67232D51DFDD}"/>
              </a:ext>
            </a:extLst>
          </p:cNvPr>
          <p:cNvSpPr>
            <a:spLocks noGrp="1"/>
          </p:cNvSpPr>
          <p:nvPr>
            <p:ph type="title"/>
          </p:nvPr>
        </p:nvSpPr>
        <p:spPr>
          <a:xfrm>
            <a:off x="389036" y="250190"/>
            <a:ext cx="10515600" cy="845639"/>
          </a:xfrm>
        </p:spPr>
        <p:txBody>
          <a:bodyPr/>
          <a:lstStyle>
            <a:lvl1pPr>
              <a:defRPr sz="3200"/>
            </a:lvl1pPr>
          </a:lstStyle>
          <a:p>
            <a:r>
              <a:rPr lang="en-US" dirty="0"/>
              <a:t>Click to edit Master title style</a:t>
            </a:r>
          </a:p>
        </p:txBody>
      </p:sp>
      <p:sp>
        <p:nvSpPr>
          <p:cNvPr id="3" name="Date Placeholder 2">
            <a:extLst>
              <a:ext uri="{FF2B5EF4-FFF2-40B4-BE49-F238E27FC236}">
                <a16:creationId xmlns:a16="http://schemas.microsoft.com/office/drawing/2014/main" id="{A9EB16FA-7D7A-406B-BBCE-7D015789B565}"/>
              </a:ext>
            </a:extLst>
          </p:cNvPr>
          <p:cNvSpPr>
            <a:spLocks noGrp="1"/>
          </p:cNvSpPr>
          <p:nvPr>
            <p:ph type="dt" sz="half" idx="10"/>
          </p:nvPr>
        </p:nvSpPr>
        <p:spPr/>
        <p:txBody>
          <a:bodyPr/>
          <a:lstStyle/>
          <a:p>
            <a:fld id="{F7256865-9401-4F04-AF03-56DAF251A725}" type="datetimeFigureOut">
              <a:rPr lang="en-US" smtClean="0"/>
              <a:t>12/13/2018</a:t>
            </a:fld>
            <a:endParaRPr lang="en-US"/>
          </a:p>
        </p:txBody>
      </p:sp>
      <p:sp>
        <p:nvSpPr>
          <p:cNvPr id="4" name="Footer Placeholder 3">
            <a:extLst>
              <a:ext uri="{FF2B5EF4-FFF2-40B4-BE49-F238E27FC236}">
                <a16:creationId xmlns:a16="http://schemas.microsoft.com/office/drawing/2014/main" id="{619B69C3-F3A3-426F-BC09-12EBD386A9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45138B-D6D5-474B-94C7-47CC56CDFDBF}"/>
              </a:ext>
            </a:extLst>
          </p:cNvPr>
          <p:cNvSpPr>
            <a:spLocks noGrp="1"/>
          </p:cNvSpPr>
          <p:nvPr>
            <p:ph type="sldNum" sz="quarter" idx="12"/>
          </p:nvPr>
        </p:nvSpPr>
        <p:spPr/>
        <p:txBody>
          <a:bodyPr/>
          <a:lstStyle/>
          <a:p>
            <a:fld id="{80351311-D2EA-4E8E-8AE3-23B0CA8C9449}" type="slidenum">
              <a:rPr lang="en-US" smtClean="0"/>
              <a:t>‹#›</a:t>
            </a:fld>
            <a:endParaRPr lang="en-US"/>
          </a:p>
        </p:txBody>
      </p:sp>
      <p:sp>
        <p:nvSpPr>
          <p:cNvPr id="6" name="矩形 14">
            <a:extLst>
              <a:ext uri="{FF2B5EF4-FFF2-40B4-BE49-F238E27FC236}">
                <a16:creationId xmlns:a16="http://schemas.microsoft.com/office/drawing/2014/main" id="{DEF61981-F114-45E4-B300-9FD69C6AE4DC}"/>
              </a:ext>
            </a:extLst>
          </p:cNvPr>
          <p:cNvSpPr/>
          <p:nvPr userDrawn="1"/>
        </p:nvSpPr>
        <p:spPr>
          <a:xfrm>
            <a:off x="2376" y="5655652"/>
            <a:ext cx="12192000" cy="68323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4F426186-08C8-401D-88E9-B404EF52EF83}"/>
              </a:ext>
            </a:extLst>
          </p:cNvPr>
          <p:cNvSpPr txBox="1"/>
          <p:nvPr userDrawn="1"/>
        </p:nvSpPr>
        <p:spPr>
          <a:xfrm>
            <a:off x="405074" y="5805083"/>
            <a:ext cx="2090792" cy="369332"/>
          </a:xfrm>
          <a:prstGeom prst="rect">
            <a:avLst/>
          </a:prstGeom>
          <a:noFill/>
        </p:spPr>
        <p:txBody>
          <a:bodyPr wrap="square" rtlCol="0">
            <a:spAutoFit/>
          </a:bodyPr>
          <a:lstStyle/>
          <a:p>
            <a:r>
              <a:rPr lang="en-US" altLang="zh-CN" b="1" dirty="0">
                <a:solidFill>
                  <a:schemeClr val="bg1"/>
                </a:solidFill>
                <a:latin typeface="Arial" panose="020B0604020202020204" pitchFamily="34" charset="0"/>
                <a:cs typeface="Arial" panose="020B0604020202020204" pitchFamily="34" charset="0"/>
              </a:rPr>
              <a:t>Introduction</a:t>
            </a:r>
            <a:endParaRPr lang="zh-CN" altLang="en-US" b="1" dirty="0">
              <a:solidFill>
                <a:schemeClr val="bg1"/>
              </a:solidFill>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C41DFEEE-3A11-42BD-8816-694EFB8795EF}"/>
              </a:ext>
            </a:extLst>
          </p:cNvPr>
          <p:cNvSpPr txBox="1"/>
          <p:nvPr userDrawn="1"/>
        </p:nvSpPr>
        <p:spPr>
          <a:xfrm>
            <a:off x="2933432" y="5805083"/>
            <a:ext cx="2109881" cy="369332"/>
          </a:xfrm>
          <a:prstGeom prst="rect">
            <a:avLst/>
          </a:prstGeom>
          <a:noFill/>
        </p:spPr>
        <p:txBody>
          <a:bodyPr wrap="square" rtlCol="0">
            <a:spAutoFit/>
          </a:bodyPr>
          <a:lstStyle/>
          <a:p>
            <a:r>
              <a:rPr lang="en-US" altLang="zh-CN" b="0" dirty="0">
                <a:solidFill>
                  <a:schemeClr val="bg1"/>
                </a:solidFill>
                <a:latin typeface="Arial" panose="020B0604020202020204" pitchFamily="34" charset="0"/>
                <a:cs typeface="Arial" panose="020B0604020202020204" pitchFamily="34" charset="0"/>
              </a:rPr>
              <a:t>Data Analysis</a:t>
            </a:r>
            <a:endParaRPr lang="zh-CN" altLang="en-US" b="0" dirty="0">
              <a:solidFill>
                <a:schemeClr val="bg1"/>
              </a:solidFill>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4192EEE8-706F-4309-8FFA-564827243053}"/>
              </a:ext>
            </a:extLst>
          </p:cNvPr>
          <p:cNvSpPr txBox="1"/>
          <p:nvPr userDrawn="1"/>
        </p:nvSpPr>
        <p:spPr>
          <a:xfrm>
            <a:off x="5480879" y="5805083"/>
            <a:ext cx="2090792" cy="369332"/>
          </a:xfrm>
          <a:prstGeom prst="rect">
            <a:avLst/>
          </a:prstGeom>
          <a:noFill/>
        </p:spPr>
        <p:txBody>
          <a:bodyPr wrap="square" rtlCol="0">
            <a:spAutoFit/>
          </a:bodyPr>
          <a:lstStyle/>
          <a:p>
            <a:r>
              <a:rPr lang="en-US" altLang="zh-CN" b="0" dirty="0">
                <a:solidFill>
                  <a:schemeClr val="bg1"/>
                </a:solidFill>
                <a:latin typeface="Arial" panose="020B0604020202020204" pitchFamily="34" charset="0"/>
                <a:cs typeface="Arial" panose="020B0604020202020204" pitchFamily="34" charset="0"/>
              </a:rPr>
              <a:t>Visualization</a:t>
            </a:r>
            <a:endParaRPr lang="zh-CN" altLang="en-US" b="0" dirty="0">
              <a:solidFill>
                <a:schemeClr val="bg1"/>
              </a:solidFill>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EE40F848-3D3E-434C-B173-882478D1A0C5}"/>
              </a:ext>
            </a:extLst>
          </p:cNvPr>
          <p:cNvSpPr txBox="1"/>
          <p:nvPr userDrawn="1"/>
        </p:nvSpPr>
        <p:spPr>
          <a:xfrm>
            <a:off x="8009236" y="5805083"/>
            <a:ext cx="2090792" cy="369332"/>
          </a:xfrm>
          <a:prstGeom prst="rect">
            <a:avLst/>
          </a:prstGeom>
          <a:noFill/>
        </p:spPr>
        <p:txBody>
          <a:bodyPr wrap="square" rtlCol="0">
            <a:spAutoFit/>
          </a:bodyPr>
          <a:lstStyle/>
          <a:p>
            <a:r>
              <a:rPr lang="en-US" altLang="zh-CN" b="0" dirty="0">
                <a:solidFill>
                  <a:schemeClr val="bg1"/>
                </a:solidFill>
                <a:latin typeface="Arial" panose="020B0604020202020204" pitchFamily="34" charset="0"/>
                <a:cs typeface="Arial" panose="020B0604020202020204" pitchFamily="34" charset="0"/>
              </a:rPr>
              <a:t>Conclusion</a:t>
            </a:r>
            <a:endParaRPr lang="zh-CN" altLang="en-US" b="0" dirty="0">
              <a:solidFill>
                <a:schemeClr val="bg1"/>
              </a:solidFill>
              <a:latin typeface="Arial" panose="020B0604020202020204" pitchFamily="34" charset="0"/>
              <a:cs typeface="Arial" panose="020B0604020202020204" pitchFamily="34" charset="0"/>
            </a:endParaRPr>
          </a:p>
        </p:txBody>
      </p:sp>
      <p:sp>
        <p:nvSpPr>
          <p:cNvPr id="12" name="箭头: V 形 15">
            <a:extLst>
              <a:ext uri="{FF2B5EF4-FFF2-40B4-BE49-F238E27FC236}">
                <a16:creationId xmlns:a16="http://schemas.microsoft.com/office/drawing/2014/main" id="{62656A53-59A3-4883-BCB1-C6976E68B92A}"/>
              </a:ext>
            </a:extLst>
          </p:cNvPr>
          <p:cNvSpPr/>
          <p:nvPr userDrawn="1"/>
        </p:nvSpPr>
        <p:spPr>
          <a:xfrm>
            <a:off x="10472462" y="5646500"/>
            <a:ext cx="662683" cy="683231"/>
          </a:xfrm>
          <a:prstGeom prst="chevr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文本框 18">
            <a:extLst>
              <a:ext uri="{FF2B5EF4-FFF2-40B4-BE49-F238E27FC236}">
                <a16:creationId xmlns:a16="http://schemas.microsoft.com/office/drawing/2014/main" id="{DF2C27B2-A8DC-4E8C-A33C-1F24F40377D3}"/>
              </a:ext>
            </a:extLst>
          </p:cNvPr>
          <p:cNvSpPr txBox="1"/>
          <p:nvPr userDrawn="1"/>
        </p:nvSpPr>
        <p:spPr>
          <a:xfrm>
            <a:off x="11422181" y="5800882"/>
            <a:ext cx="492303" cy="369332"/>
          </a:xfrm>
          <a:prstGeom prst="rect">
            <a:avLst/>
          </a:prstGeom>
          <a:noFill/>
        </p:spPr>
        <p:txBody>
          <a:bodyPr wrap="square" rtlCol="0">
            <a:spAutoFit/>
          </a:bodyPr>
          <a:lstStyle/>
          <a:p>
            <a:fld id="{EB097785-C558-4DC4-9198-8279C4FAEC09}" type="slidenum">
              <a:rPr lang="zh-CN" altLang="en-US" b="1" smtClean="0">
                <a:solidFill>
                  <a:schemeClr val="bg1"/>
                </a:solidFill>
                <a:latin typeface="Arial" panose="020B0604020202020204" pitchFamily="34" charset="0"/>
                <a:cs typeface="Arial" panose="020B0604020202020204" pitchFamily="34" charset="0"/>
              </a:rPr>
              <a:t>‹#›</a:t>
            </a:fld>
            <a:endParaRPr lang="zh-CN" altLang="en-US" b="1" dirty="0">
              <a:solidFill>
                <a:schemeClr val="bg1"/>
              </a:solidFill>
              <a:latin typeface="Arial" panose="020B0604020202020204" pitchFamily="34" charset="0"/>
              <a:cs typeface="Arial" panose="020B0604020202020204" pitchFamily="34" charset="0"/>
            </a:endParaRPr>
          </a:p>
        </p:txBody>
      </p:sp>
      <p:sp>
        <p:nvSpPr>
          <p:cNvPr id="14" name="椭圆 19">
            <a:extLst>
              <a:ext uri="{FF2B5EF4-FFF2-40B4-BE49-F238E27FC236}">
                <a16:creationId xmlns:a16="http://schemas.microsoft.com/office/drawing/2014/main" id="{20243D39-CEFD-4CDB-90A9-FF765A27DD9A}"/>
              </a:ext>
            </a:extLst>
          </p:cNvPr>
          <p:cNvSpPr/>
          <p:nvPr userDrawn="1"/>
        </p:nvSpPr>
        <p:spPr>
          <a:xfrm>
            <a:off x="315330" y="6116812"/>
            <a:ext cx="1700373" cy="683231"/>
          </a:xfrm>
          <a:prstGeom prst="ellipse">
            <a:avLst/>
          </a:prstGeom>
          <a:gradFill flip="none" rotWithShape="1">
            <a:gsLst>
              <a:gs pos="0">
                <a:schemeClr val="accent1">
                  <a:lumMod val="5000"/>
                  <a:lumOff val="95000"/>
                </a:schemeClr>
              </a:gs>
              <a:gs pos="56000">
                <a:schemeClr val="accent1">
                  <a:alpha val="92000"/>
                  <a:lumMod val="54000"/>
                  <a:lumOff val="46000"/>
                </a:schemeClr>
              </a:gs>
              <a:gs pos="79000">
                <a:schemeClr val="accent1">
                  <a:lumMod val="45000"/>
                  <a:lumOff val="55000"/>
                </a:schemeClr>
              </a:gs>
              <a:gs pos="100000">
                <a:schemeClr val="accent1">
                  <a:lumMod val="30000"/>
                  <a:lumOff val="70000"/>
                </a:schemeClr>
              </a:gs>
            </a:gsLst>
            <a:lin ang="5400000" scaled="1"/>
            <a:tileRect/>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Rectangle 14">
            <a:extLst>
              <a:ext uri="{FF2B5EF4-FFF2-40B4-BE49-F238E27FC236}">
                <a16:creationId xmlns:a16="http://schemas.microsoft.com/office/drawing/2014/main" id="{51D3BD98-7A5A-4BF0-A302-B6548ADBE2AD}"/>
              </a:ext>
            </a:extLst>
          </p:cNvPr>
          <p:cNvSpPr/>
          <p:nvPr userDrawn="1"/>
        </p:nvSpPr>
        <p:spPr>
          <a:xfrm>
            <a:off x="2376" y="6351618"/>
            <a:ext cx="12192000" cy="5016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ooter Placeholder 4">
            <a:extLst>
              <a:ext uri="{FF2B5EF4-FFF2-40B4-BE49-F238E27FC236}">
                <a16:creationId xmlns:a16="http://schemas.microsoft.com/office/drawing/2014/main" id="{50DA6FBC-AA91-4A47-A846-332FBA5CB2C0}"/>
              </a:ext>
            </a:extLst>
          </p:cNvPr>
          <p:cNvSpPr txBox="1">
            <a:spLocks/>
          </p:cNvSpPr>
          <p:nvPr userDrawn="1"/>
        </p:nvSpPr>
        <p:spPr>
          <a:xfrm>
            <a:off x="4048120" y="6423023"/>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E6893 Big Data Analytics – Final Project Presentation</a:t>
            </a:r>
          </a:p>
        </p:txBody>
      </p:sp>
      <p:sp>
        <p:nvSpPr>
          <p:cNvPr id="17" name="Slide Number Placeholder 5">
            <a:extLst>
              <a:ext uri="{FF2B5EF4-FFF2-40B4-BE49-F238E27FC236}">
                <a16:creationId xmlns:a16="http://schemas.microsoft.com/office/drawing/2014/main" id="{01FD17EC-C188-42EF-AAAA-AF74D678573F}"/>
              </a:ext>
            </a:extLst>
          </p:cNvPr>
          <p:cNvSpPr txBox="1">
            <a:spLocks/>
          </p:cNvSpPr>
          <p:nvPr userDrawn="1"/>
        </p:nvSpPr>
        <p:spPr>
          <a:xfrm>
            <a:off x="8620120" y="642302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2018 CY Lin, Columbia University</a:t>
            </a:r>
            <a:endParaRPr lang="en-US" dirty="0"/>
          </a:p>
        </p:txBody>
      </p:sp>
      <p:sp>
        <p:nvSpPr>
          <p:cNvPr id="19" name="Date Placeholder 3">
            <a:extLst>
              <a:ext uri="{FF2B5EF4-FFF2-40B4-BE49-F238E27FC236}">
                <a16:creationId xmlns:a16="http://schemas.microsoft.com/office/drawing/2014/main" id="{5D2C5E5D-129E-41D1-A4FF-B75DBAA55115}"/>
              </a:ext>
            </a:extLst>
          </p:cNvPr>
          <p:cNvSpPr txBox="1">
            <a:spLocks/>
          </p:cNvSpPr>
          <p:nvPr userDrawn="1"/>
        </p:nvSpPr>
        <p:spPr>
          <a:xfrm>
            <a:off x="990600" y="642302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Project ID: 201812-9</a:t>
            </a:r>
            <a:endParaRPr lang="en-US" dirty="0"/>
          </a:p>
        </p:txBody>
      </p:sp>
    </p:spTree>
    <p:extLst>
      <p:ext uri="{BB962C8B-B14F-4D97-AF65-F5344CB8AC3E}">
        <p14:creationId xmlns:p14="http://schemas.microsoft.com/office/powerpoint/2010/main" val="1824849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DB278-CF4C-4BE7-BAF4-67232D51DFDD}"/>
              </a:ext>
            </a:extLst>
          </p:cNvPr>
          <p:cNvSpPr>
            <a:spLocks noGrp="1"/>
          </p:cNvSpPr>
          <p:nvPr>
            <p:ph type="title"/>
          </p:nvPr>
        </p:nvSpPr>
        <p:spPr>
          <a:xfrm>
            <a:off x="389036" y="250190"/>
            <a:ext cx="10515600" cy="845639"/>
          </a:xfrm>
        </p:spPr>
        <p:txBody>
          <a:bodyPr/>
          <a:lstStyle>
            <a:lvl1pPr>
              <a:defRPr sz="3200"/>
            </a:lvl1pPr>
          </a:lstStyle>
          <a:p>
            <a:r>
              <a:rPr lang="en-US" dirty="0"/>
              <a:t>Click to edit Master title style</a:t>
            </a:r>
          </a:p>
        </p:txBody>
      </p:sp>
      <p:sp>
        <p:nvSpPr>
          <p:cNvPr id="3" name="Date Placeholder 2">
            <a:extLst>
              <a:ext uri="{FF2B5EF4-FFF2-40B4-BE49-F238E27FC236}">
                <a16:creationId xmlns:a16="http://schemas.microsoft.com/office/drawing/2014/main" id="{A9EB16FA-7D7A-406B-BBCE-7D015789B565}"/>
              </a:ext>
            </a:extLst>
          </p:cNvPr>
          <p:cNvSpPr>
            <a:spLocks noGrp="1"/>
          </p:cNvSpPr>
          <p:nvPr>
            <p:ph type="dt" sz="half" idx="10"/>
          </p:nvPr>
        </p:nvSpPr>
        <p:spPr/>
        <p:txBody>
          <a:bodyPr/>
          <a:lstStyle/>
          <a:p>
            <a:fld id="{F7256865-9401-4F04-AF03-56DAF251A725}" type="datetimeFigureOut">
              <a:rPr lang="en-US" smtClean="0"/>
              <a:t>12/13/2018</a:t>
            </a:fld>
            <a:endParaRPr lang="en-US"/>
          </a:p>
        </p:txBody>
      </p:sp>
      <p:sp>
        <p:nvSpPr>
          <p:cNvPr id="4" name="Footer Placeholder 3">
            <a:extLst>
              <a:ext uri="{FF2B5EF4-FFF2-40B4-BE49-F238E27FC236}">
                <a16:creationId xmlns:a16="http://schemas.microsoft.com/office/drawing/2014/main" id="{619B69C3-F3A3-426F-BC09-12EBD386A9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45138B-D6D5-474B-94C7-47CC56CDFDBF}"/>
              </a:ext>
            </a:extLst>
          </p:cNvPr>
          <p:cNvSpPr>
            <a:spLocks noGrp="1"/>
          </p:cNvSpPr>
          <p:nvPr>
            <p:ph type="sldNum" sz="quarter" idx="12"/>
          </p:nvPr>
        </p:nvSpPr>
        <p:spPr/>
        <p:txBody>
          <a:bodyPr/>
          <a:lstStyle/>
          <a:p>
            <a:fld id="{80351311-D2EA-4E8E-8AE3-23B0CA8C9449}" type="slidenum">
              <a:rPr lang="en-US" smtClean="0"/>
              <a:t>‹#›</a:t>
            </a:fld>
            <a:endParaRPr lang="en-US"/>
          </a:p>
        </p:txBody>
      </p:sp>
      <p:sp>
        <p:nvSpPr>
          <p:cNvPr id="6" name="矩形 14">
            <a:extLst>
              <a:ext uri="{FF2B5EF4-FFF2-40B4-BE49-F238E27FC236}">
                <a16:creationId xmlns:a16="http://schemas.microsoft.com/office/drawing/2014/main" id="{DEF61981-F114-45E4-B300-9FD69C6AE4DC}"/>
              </a:ext>
            </a:extLst>
          </p:cNvPr>
          <p:cNvSpPr/>
          <p:nvPr userDrawn="1"/>
        </p:nvSpPr>
        <p:spPr>
          <a:xfrm>
            <a:off x="2376" y="5655652"/>
            <a:ext cx="12192000" cy="68323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4F426186-08C8-401D-88E9-B404EF52EF83}"/>
              </a:ext>
            </a:extLst>
          </p:cNvPr>
          <p:cNvSpPr txBox="1"/>
          <p:nvPr userDrawn="1"/>
        </p:nvSpPr>
        <p:spPr>
          <a:xfrm>
            <a:off x="405074" y="5805083"/>
            <a:ext cx="2090792" cy="369332"/>
          </a:xfrm>
          <a:prstGeom prst="rect">
            <a:avLst/>
          </a:prstGeom>
          <a:noFill/>
        </p:spPr>
        <p:txBody>
          <a:bodyPr wrap="square" rtlCol="0">
            <a:spAutoFit/>
          </a:bodyPr>
          <a:lstStyle/>
          <a:p>
            <a:r>
              <a:rPr lang="en-US" altLang="zh-CN" b="0" dirty="0">
                <a:solidFill>
                  <a:schemeClr val="bg1"/>
                </a:solidFill>
                <a:latin typeface="Arial" panose="020B0604020202020204" pitchFamily="34" charset="0"/>
                <a:cs typeface="Arial" panose="020B0604020202020204" pitchFamily="34" charset="0"/>
              </a:rPr>
              <a:t>Introduction</a:t>
            </a:r>
            <a:endParaRPr lang="zh-CN" altLang="en-US" b="0" dirty="0">
              <a:solidFill>
                <a:schemeClr val="bg1"/>
              </a:solidFill>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C41DFEEE-3A11-42BD-8816-694EFB8795EF}"/>
              </a:ext>
            </a:extLst>
          </p:cNvPr>
          <p:cNvSpPr txBox="1"/>
          <p:nvPr userDrawn="1"/>
        </p:nvSpPr>
        <p:spPr>
          <a:xfrm>
            <a:off x="2933432" y="5805083"/>
            <a:ext cx="2109881" cy="369332"/>
          </a:xfrm>
          <a:prstGeom prst="rect">
            <a:avLst/>
          </a:prstGeom>
          <a:noFill/>
        </p:spPr>
        <p:txBody>
          <a:bodyPr wrap="square" rtlCol="0">
            <a:spAutoFit/>
          </a:bodyPr>
          <a:lstStyle/>
          <a:p>
            <a:r>
              <a:rPr lang="en-US" altLang="zh-CN" b="1" dirty="0">
                <a:solidFill>
                  <a:schemeClr val="bg1"/>
                </a:solidFill>
                <a:latin typeface="Arial" panose="020B0604020202020204" pitchFamily="34" charset="0"/>
                <a:cs typeface="Arial" panose="020B0604020202020204" pitchFamily="34" charset="0"/>
              </a:rPr>
              <a:t>Data Analysis</a:t>
            </a:r>
            <a:endParaRPr lang="zh-CN" altLang="en-US" b="1" dirty="0">
              <a:solidFill>
                <a:schemeClr val="bg1"/>
              </a:solidFill>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4192EEE8-706F-4309-8FFA-564827243053}"/>
              </a:ext>
            </a:extLst>
          </p:cNvPr>
          <p:cNvSpPr txBox="1"/>
          <p:nvPr userDrawn="1"/>
        </p:nvSpPr>
        <p:spPr>
          <a:xfrm>
            <a:off x="5480879" y="5805083"/>
            <a:ext cx="2090792" cy="369332"/>
          </a:xfrm>
          <a:prstGeom prst="rect">
            <a:avLst/>
          </a:prstGeom>
          <a:noFill/>
        </p:spPr>
        <p:txBody>
          <a:bodyPr wrap="square" rtlCol="0">
            <a:spAutoFit/>
          </a:bodyPr>
          <a:lstStyle/>
          <a:p>
            <a:r>
              <a:rPr lang="en-US" altLang="zh-CN" b="0" dirty="0">
                <a:solidFill>
                  <a:schemeClr val="bg1"/>
                </a:solidFill>
                <a:latin typeface="Arial" panose="020B0604020202020204" pitchFamily="34" charset="0"/>
                <a:cs typeface="Arial" panose="020B0604020202020204" pitchFamily="34" charset="0"/>
              </a:rPr>
              <a:t>Visualization</a:t>
            </a:r>
            <a:endParaRPr lang="zh-CN" altLang="en-US" b="0" dirty="0">
              <a:solidFill>
                <a:schemeClr val="bg1"/>
              </a:solidFill>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EE40F848-3D3E-434C-B173-882478D1A0C5}"/>
              </a:ext>
            </a:extLst>
          </p:cNvPr>
          <p:cNvSpPr txBox="1"/>
          <p:nvPr userDrawn="1"/>
        </p:nvSpPr>
        <p:spPr>
          <a:xfrm>
            <a:off x="8009236" y="5805083"/>
            <a:ext cx="2090792" cy="369332"/>
          </a:xfrm>
          <a:prstGeom prst="rect">
            <a:avLst/>
          </a:prstGeom>
          <a:noFill/>
        </p:spPr>
        <p:txBody>
          <a:bodyPr wrap="square" rtlCol="0">
            <a:spAutoFit/>
          </a:bodyPr>
          <a:lstStyle/>
          <a:p>
            <a:r>
              <a:rPr lang="en-US" altLang="zh-CN" b="0" dirty="0">
                <a:solidFill>
                  <a:schemeClr val="bg1"/>
                </a:solidFill>
                <a:latin typeface="Arial" panose="020B0604020202020204" pitchFamily="34" charset="0"/>
                <a:cs typeface="Arial" panose="020B0604020202020204" pitchFamily="34" charset="0"/>
              </a:rPr>
              <a:t>Conclusion</a:t>
            </a:r>
            <a:endParaRPr lang="zh-CN" altLang="en-US" b="0" dirty="0">
              <a:solidFill>
                <a:schemeClr val="bg1"/>
              </a:solidFill>
              <a:latin typeface="Arial" panose="020B0604020202020204" pitchFamily="34" charset="0"/>
              <a:cs typeface="Arial" panose="020B0604020202020204" pitchFamily="34" charset="0"/>
            </a:endParaRPr>
          </a:p>
        </p:txBody>
      </p:sp>
      <p:sp>
        <p:nvSpPr>
          <p:cNvPr id="12" name="箭头: V 形 15">
            <a:extLst>
              <a:ext uri="{FF2B5EF4-FFF2-40B4-BE49-F238E27FC236}">
                <a16:creationId xmlns:a16="http://schemas.microsoft.com/office/drawing/2014/main" id="{62656A53-59A3-4883-BCB1-C6976E68B92A}"/>
              </a:ext>
            </a:extLst>
          </p:cNvPr>
          <p:cNvSpPr/>
          <p:nvPr userDrawn="1"/>
        </p:nvSpPr>
        <p:spPr>
          <a:xfrm>
            <a:off x="10472462" y="5646500"/>
            <a:ext cx="662683" cy="683231"/>
          </a:xfrm>
          <a:prstGeom prst="chevr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文本框 18">
            <a:extLst>
              <a:ext uri="{FF2B5EF4-FFF2-40B4-BE49-F238E27FC236}">
                <a16:creationId xmlns:a16="http://schemas.microsoft.com/office/drawing/2014/main" id="{DF2C27B2-A8DC-4E8C-A33C-1F24F40377D3}"/>
              </a:ext>
            </a:extLst>
          </p:cNvPr>
          <p:cNvSpPr txBox="1"/>
          <p:nvPr userDrawn="1"/>
        </p:nvSpPr>
        <p:spPr>
          <a:xfrm>
            <a:off x="11422181" y="5800882"/>
            <a:ext cx="492303" cy="369332"/>
          </a:xfrm>
          <a:prstGeom prst="rect">
            <a:avLst/>
          </a:prstGeom>
          <a:noFill/>
        </p:spPr>
        <p:txBody>
          <a:bodyPr wrap="square" rtlCol="0">
            <a:spAutoFit/>
          </a:bodyPr>
          <a:lstStyle/>
          <a:p>
            <a:fld id="{EB097785-C558-4DC4-9198-8279C4FAEC09}" type="slidenum">
              <a:rPr lang="zh-CN" altLang="en-US" b="1" smtClean="0">
                <a:solidFill>
                  <a:schemeClr val="bg1"/>
                </a:solidFill>
                <a:latin typeface="Arial" panose="020B0604020202020204" pitchFamily="34" charset="0"/>
                <a:cs typeface="Arial" panose="020B0604020202020204" pitchFamily="34" charset="0"/>
              </a:rPr>
              <a:t>‹#›</a:t>
            </a:fld>
            <a:endParaRPr lang="zh-CN" altLang="en-US" b="1" dirty="0">
              <a:solidFill>
                <a:schemeClr val="bg1"/>
              </a:solidFill>
              <a:latin typeface="Arial" panose="020B0604020202020204" pitchFamily="34" charset="0"/>
              <a:cs typeface="Arial" panose="020B0604020202020204" pitchFamily="34" charset="0"/>
            </a:endParaRPr>
          </a:p>
        </p:txBody>
      </p:sp>
      <p:sp>
        <p:nvSpPr>
          <p:cNvPr id="14" name="椭圆 19">
            <a:extLst>
              <a:ext uri="{FF2B5EF4-FFF2-40B4-BE49-F238E27FC236}">
                <a16:creationId xmlns:a16="http://schemas.microsoft.com/office/drawing/2014/main" id="{20243D39-CEFD-4CDB-90A9-FF765A27DD9A}"/>
              </a:ext>
            </a:extLst>
          </p:cNvPr>
          <p:cNvSpPr/>
          <p:nvPr userDrawn="1"/>
        </p:nvSpPr>
        <p:spPr>
          <a:xfrm>
            <a:off x="2940386" y="6116812"/>
            <a:ext cx="1700373" cy="683231"/>
          </a:xfrm>
          <a:prstGeom prst="ellipse">
            <a:avLst/>
          </a:prstGeom>
          <a:gradFill flip="none" rotWithShape="1">
            <a:gsLst>
              <a:gs pos="0">
                <a:schemeClr val="accent1">
                  <a:lumMod val="5000"/>
                  <a:lumOff val="95000"/>
                </a:schemeClr>
              </a:gs>
              <a:gs pos="56000">
                <a:schemeClr val="accent1">
                  <a:alpha val="92000"/>
                  <a:lumMod val="54000"/>
                  <a:lumOff val="46000"/>
                </a:schemeClr>
              </a:gs>
              <a:gs pos="79000">
                <a:schemeClr val="accent1">
                  <a:lumMod val="45000"/>
                  <a:lumOff val="55000"/>
                </a:schemeClr>
              </a:gs>
              <a:gs pos="100000">
                <a:schemeClr val="accent1">
                  <a:lumMod val="30000"/>
                  <a:lumOff val="70000"/>
                </a:schemeClr>
              </a:gs>
            </a:gsLst>
            <a:lin ang="5400000" scaled="1"/>
            <a:tileRect/>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Rectangle 14">
            <a:extLst>
              <a:ext uri="{FF2B5EF4-FFF2-40B4-BE49-F238E27FC236}">
                <a16:creationId xmlns:a16="http://schemas.microsoft.com/office/drawing/2014/main" id="{51D3BD98-7A5A-4BF0-A302-B6548ADBE2AD}"/>
              </a:ext>
            </a:extLst>
          </p:cNvPr>
          <p:cNvSpPr/>
          <p:nvPr userDrawn="1"/>
        </p:nvSpPr>
        <p:spPr>
          <a:xfrm>
            <a:off x="2376" y="6351618"/>
            <a:ext cx="12192000" cy="5016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ooter Placeholder 4">
            <a:extLst>
              <a:ext uri="{FF2B5EF4-FFF2-40B4-BE49-F238E27FC236}">
                <a16:creationId xmlns:a16="http://schemas.microsoft.com/office/drawing/2014/main" id="{50DA6FBC-AA91-4A47-A846-332FBA5CB2C0}"/>
              </a:ext>
            </a:extLst>
          </p:cNvPr>
          <p:cNvSpPr txBox="1">
            <a:spLocks/>
          </p:cNvSpPr>
          <p:nvPr userDrawn="1"/>
        </p:nvSpPr>
        <p:spPr>
          <a:xfrm>
            <a:off x="4048120" y="6423023"/>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E6893 Big Data Analytics – Final Project Presentation</a:t>
            </a:r>
          </a:p>
        </p:txBody>
      </p:sp>
      <p:sp>
        <p:nvSpPr>
          <p:cNvPr id="17" name="Slide Number Placeholder 5">
            <a:extLst>
              <a:ext uri="{FF2B5EF4-FFF2-40B4-BE49-F238E27FC236}">
                <a16:creationId xmlns:a16="http://schemas.microsoft.com/office/drawing/2014/main" id="{01FD17EC-C188-42EF-AAAA-AF74D678573F}"/>
              </a:ext>
            </a:extLst>
          </p:cNvPr>
          <p:cNvSpPr txBox="1">
            <a:spLocks/>
          </p:cNvSpPr>
          <p:nvPr userDrawn="1"/>
        </p:nvSpPr>
        <p:spPr>
          <a:xfrm>
            <a:off x="8620120" y="642302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2018 CY Lin, Columbia University</a:t>
            </a:r>
            <a:endParaRPr lang="en-US" dirty="0"/>
          </a:p>
        </p:txBody>
      </p:sp>
      <p:sp>
        <p:nvSpPr>
          <p:cNvPr id="19" name="Date Placeholder 3">
            <a:extLst>
              <a:ext uri="{FF2B5EF4-FFF2-40B4-BE49-F238E27FC236}">
                <a16:creationId xmlns:a16="http://schemas.microsoft.com/office/drawing/2014/main" id="{4E9B9BCA-DC02-4AC3-8177-23B94088A7ED}"/>
              </a:ext>
            </a:extLst>
          </p:cNvPr>
          <p:cNvSpPr txBox="1">
            <a:spLocks/>
          </p:cNvSpPr>
          <p:nvPr userDrawn="1"/>
        </p:nvSpPr>
        <p:spPr>
          <a:xfrm>
            <a:off x="990600" y="642302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Project ID: 201812-9</a:t>
            </a:r>
          </a:p>
        </p:txBody>
      </p:sp>
    </p:spTree>
    <p:extLst>
      <p:ext uri="{BB962C8B-B14F-4D97-AF65-F5344CB8AC3E}">
        <p14:creationId xmlns:p14="http://schemas.microsoft.com/office/powerpoint/2010/main" val="1820041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DB278-CF4C-4BE7-BAF4-67232D51DFDD}"/>
              </a:ext>
            </a:extLst>
          </p:cNvPr>
          <p:cNvSpPr>
            <a:spLocks noGrp="1"/>
          </p:cNvSpPr>
          <p:nvPr>
            <p:ph type="title"/>
          </p:nvPr>
        </p:nvSpPr>
        <p:spPr>
          <a:xfrm>
            <a:off x="389036" y="250190"/>
            <a:ext cx="10515600" cy="845639"/>
          </a:xfrm>
        </p:spPr>
        <p:txBody>
          <a:bodyPr/>
          <a:lstStyle>
            <a:lvl1pPr>
              <a:defRPr sz="3200"/>
            </a:lvl1pPr>
          </a:lstStyle>
          <a:p>
            <a:r>
              <a:rPr lang="en-US" dirty="0"/>
              <a:t>Click to edit Master title style</a:t>
            </a:r>
          </a:p>
        </p:txBody>
      </p:sp>
      <p:sp>
        <p:nvSpPr>
          <p:cNvPr id="3" name="Date Placeholder 2">
            <a:extLst>
              <a:ext uri="{FF2B5EF4-FFF2-40B4-BE49-F238E27FC236}">
                <a16:creationId xmlns:a16="http://schemas.microsoft.com/office/drawing/2014/main" id="{A9EB16FA-7D7A-406B-BBCE-7D015789B565}"/>
              </a:ext>
            </a:extLst>
          </p:cNvPr>
          <p:cNvSpPr>
            <a:spLocks noGrp="1"/>
          </p:cNvSpPr>
          <p:nvPr>
            <p:ph type="dt" sz="half" idx="10"/>
          </p:nvPr>
        </p:nvSpPr>
        <p:spPr/>
        <p:txBody>
          <a:bodyPr/>
          <a:lstStyle/>
          <a:p>
            <a:fld id="{F7256865-9401-4F04-AF03-56DAF251A725}" type="datetimeFigureOut">
              <a:rPr lang="en-US" smtClean="0"/>
              <a:t>12/13/2018</a:t>
            </a:fld>
            <a:endParaRPr lang="en-US"/>
          </a:p>
        </p:txBody>
      </p:sp>
      <p:sp>
        <p:nvSpPr>
          <p:cNvPr id="4" name="Footer Placeholder 3">
            <a:extLst>
              <a:ext uri="{FF2B5EF4-FFF2-40B4-BE49-F238E27FC236}">
                <a16:creationId xmlns:a16="http://schemas.microsoft.com/office/drawing/2014/main" id="{619B69C3-F3A3-426F-BC09-12EBD386A9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45138B-D6D5-474B-94C7-47CC56CDFDBF}"/>
              </a:ext>
            </a:extLst>
          </p:cNvPr>
          <p:cNvSpPr>
            <a:spLocks noGrp="1"/>
          </p:cNvSpPr>
          <p:nvPr>
            <p:ph type="sldNum" sz="quarter" idx="12"/>
          </p:nvPr>
        </p:nvSpPr>
        <p:spPr/>
        <p:txBody>
          <a:bodyPr/>
          <a:lstStyle/>
          <a:p>
            <a:fld id="{80351311-D2EA-4E8E-8AE3-23B0CA8C9449}" type="slidenum">
              <a:rPr lang="en-US" smtClean="0"/>
              <a:t>‹#›</a:t>
            </a:fld>
            <a:endParaRPr lang="en-US"/>
          </a:p>
        </p:txBody>
      </p:sp>
      <p:sp>
        <p:nvSpPr>
          <p:cNvPr id="6" name="矩形 14">
            <a:extLst>
              <a:ext uri="{FF2B5EF4-FFF2-40B4-BE49-F238E27FC236}">
                <a16:creationId xmlns:a16="http://schemas.microsoft.com/office/drawing/2014/main" id="{DEF61981-F114-45E4-B300-9FD69C6AE4DC}"/>
              </a:ext>
            </a:extLst>
          </p:cNvPr>
          <p:cNvSpPr/>
          <p:nvPr userDrawn="1"/>
        </p:nvSpPr>
        <p:spPr>
          <a:xfrm>
            <a:off x="2376" y="5655652"/>
            <a:ext cx="12192000" cy="68323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4F426186-08C8-401D-88E9-B404EF52EF83}"/>
              </a:ext>
            </a:extLst>
          </p:cNvPr>
          <p:cNvSpPr txBox="1"/>
          <p:nvPr userDrawn="1"/>
        </p:nvSpPr>
        <p:spPr>
          <a:xfrm>
            <a:off x="405074" y="5805083"/>
            <a:ext cx="2090792" cy="369332"/>
          </a:xfrm>
          <a:prstGeom prst="rect">
            <a:avLst/>
          </a:prstGeom>
          <a:noFill/>
        </p:spPr>
        <p:txBody>
          <a:bodyPr wrap="square" rtlCol="0">
            <a:spAutoFit/>
          </a:bodyPr>
          <a:lstStyle/>
          <a:p>
            <a:r>
              <a:rPr lang="en-US" altLang="zh-CN" b="0" dirty="0">
                <a:solidFill>
                  <a:schemeClr val="bg1"/>
                </a:solidFill>
                <a:latin typeface="Arial" panose="020B0604020202020204" pitchFamily="34" charset="0"/>
                <a:cs typeface="Arial" panose="020B0604020202020204" pitchFamily="34" charset="0"/>
              </a:rPr>
              <a:t>Introduction</a:t>
            </a:r>
            <a:endParaRPr lang="zh-CN" altLang="en-US" b="0" dirty="0">
              <a:solidFill>
                <a:schemeClr val="bg1"/>
              </a:solidFill>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C41DFEEE-3A11-42BD-8816-694EFB8795EF}"/>
              </a:ext>
            </a:extLst>
          </p:cNvPr>
          <p:cNvSpPr txBox="1"/>
          <p:nvPr userDrawn="1"/>
        </p:nvSpPr>
        <p:spPr>
          <a:xfrm>
            <a:off x="2933432" y="5805083"/>
            <a:ext cx="2109881" cy="369332"/>
          </a:xfrm>
          <a:prstGeom prst="rect">
            <a:avLst/>
          </a:prstGeom>
          <a:noFill/>
        </p:spPr>
        <p:txBody>
          <a:bodyPr wrap="square" rtlCol="0">
            <a:spAutoFit/>
          </a:bodyPr>
          <a:lstStyle/>
          <a:p>
            <a:r>
              <a:rPr lang="en-US" altLang="zh-CN" b="0" dirty="0">
                <a:solidFill>
                  <a:schemeClr val="bg1"/>
                </a:solidFill>
                <a:latin typeface="Arial" panose="020B0604020202020204" pitchFamily="34" charset="0"/>
                <a:cs typeface="Arial" panose="020B0604020202020204" pitchFamily="34" charset="0"/>
              </a:rPr>
              <a:t>Data Analysis</a:t>
            </a:r>
            <a:endParaRPr lang="zh-CN" altLang="en-US" b="0" dirty="0">
              <a:solidFill>
                <a:schemeClr val="bg1"/>
              </a:solidFill>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4192EEE8-706F-4309-8FFA-564827243053}"/>
              </a:ext>
            </a:extLst>
          </p:cNvPr>
          <p:cNvSpPr txBox="1"/>
          <p:nvPr userDrawn="1"/>
        </p:nvSpPr>
        <p:spPr>
          <a:xfrm>
            <a:off x="5480879" y="5805083"/>
            <a:ext cx="2090792" cy="369332"/>
          </a:xfrm>
          <a:prstGeom prst="rect">
            <a:avLst/>
          </a:prstGeom>
          <a:noFill/>
        </p:spPr>
        <p:txBody>
          <a:bodyPr wrap="square" rtlCol="0">
            <a:spAutoFit/>
          </a:bodyPr>
          <a:lstStyle/>
          <a:p>
            <a:r>
              <a:rPr lang="en-US" altLang="zh-CN" b="1" dirty="0">
                <a:solidFill>
                  <a:schemeClr val="bg1"/>
                </a:solidFill>
                <a:latin typeface="Arial" panose="020B0604020202020204" pitchFamily="34" charset="0"/>
                <a:cs typeface="Arial" panose="020B0604020202020204" pitchFamily="34" charset="0"/>
              </a:rPr>
              <a:t>Visualization</a:t>
            </a:r>
            <a:endParaRPr lang="zh-CN" altLang="en-US" b="1" dirty="0">
              <a:solidFill>
                <a:schemeClr val="bg1"/>
              </a:solidFill>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EE40F848-3D3E-434C-B173-882478D1A0C5}"/>
              </a:ext>
            </a:extLst>
          </p:cNvPr>
          <p:cNvSpPr txBox="1"/>
          <p:nvPr userDrawn="1"/>
        </p:nvSpPr>
        <p:spPr>
          <a:xfrm>
            <a:off x="8009236" y="5805083"/>
            <a:ext cx="2090792" cy="369332"/>
          </a:xfrm>
          <a:prstGeom prst="rect">
            <a:avLst/>
          </a:prstGeom>
          <a:noFill/>
        </p:spPr>
        <p:txBody>
          <a:bodyPr wrap="square" rtlCol="0">
            <a:spAutoFit/>
          </a:bodyPr>
          <a:lstStyle/>
          <a:p>
            <a:r>
              <a:rPr lang="en-US" altLang="zh-CN" b="0" dirty="0">
                <a:solidFill>
                  <a:schemeClr val="bg1"/>
                </a:solidFill>
                <a:latin typeface="Arial" panose="020B0604020202020204" pitchFamily="34" charset="0"/>
                <a:cs typeface="Arial" panose="020B0604020202020204" pitchFamily="34" charset="0"/>
              </a:rPr>
              <a:t>Conclusion</a:t>
            </a:r>
            <a:endParaRPr lang="zh-CN" altLang="en-US" b="0" dirty="0">
              <a:solidFill>
                <a:schemeClr val="bg1"/>
              </a:solidFill>
              <a:latin typeface="Arial" panose="020B0604020202020204" pitchFamily="34" charset="0"/>
              <a:cs typeface="Arial" panose="020B0604020202020204" pitchFamily="34" charset="0"/>
            </a:endParaRPr>
          </a:p>
        </p:txBody>
      </p:sp>
      <p:sp>
        <p:nvSpPr>
          <p:cNvPr id="12" name="箭头: V 形 15">
            <a:extLst>
              <a:ext uri="{FF2B5EF4-FFF2-40B4-BE49-F238E27FC236}">
                <a16:creationId xmlns:a16="http://schemas.microsoft.com/office/drawing/2014/main" id="{62656A53-59A3-4883-BCB1-C6976E68B92A}"/>
              </a:ext>
            </a:extLst>
          </p:cNvPr>
          <p:cNvSpPr/>
          <p:nvPr userDrawn="1"/>
        </p:nvSpPr>
        <p:spPr>
          <a:xfrm>
            <a:off x="10472462" y="5646500"/>
            <a:ext cx="662683" cy="683231"/>
          </a:xfrm>
          <a:prstGeom prst="chevr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文本框 18">
            <a:extLst>
              <a:ext uri="{FF2B5EF4-FFF2-40B4-BE49-F238E27FC236}">
                <a16:creationId xmlns:a16="http://schemas.microsoft.com/office/drawing/2014/main" id="{DF2C27B2-A8DC-4E8C-A33C-1F24F40377D3}"/>
              </a:ext>
            </a:extLst>
          </p:cNvPr>
          <p:cNvSpPr txBox="1"/>
          <p:nvPr userDrawn="1"/>
        </p:nvSpPr>
        <p:spPr>
          <a:xfrm>
            <a:off x="11422181" y="5800882"/>
            <a:ext cx="492303" cy="369332"/>
          </a:xfrm>
          <a:prstGeom prst="rect">
            <a:avLst/>
          </a:prstGeom>
          <a:noFill/>
        </p:spPr>
        <p:txBody>
          <a:bodyPr wrap="square" rtlCol="0">
            <a:spAutoFit/>
          </a:bodyPr>
          <a:lstStyle/>
          <a:p>
            <a:fld id="{EB097785-C558-4DC4-9198-8279C4FAEC09}" type="slidenum">
              <a:rPr lang="zh-CN" altLang="en-US" b="1" smtClean="0">
                <a:solidFill>
                  <a:schemeClr val="bg1"/>
                </a:solidFill>
                <a:latin typeface="Arial" panose="020B0604020202020204" pitchFamily="34" charset="0"/>
                <a:cs typeface="Arial" panose="020B0604020202020204" pitchFamily="34" charset="0"/>
              </a:rPr>
              <a:t>‹#›</a:t>
            </a:fld>
            <a:endParaRPr lang="zh-CN" altLang="en-US" b="1" dirty="0">
              <a:solidFill>
                <a:schemeClr val="bg1"/>
              </a:solidFill>
              <a:latin typeface="Arial" panose="020B0604020202020204" pitchFamily="34" charset="0"/>
              <a:cs typeface="Arial" panose="020B0604020202020204" pitchFamily="34" charset="0"/>
            </a:endParaRPr>
          </a:p>
        </p:txBody>
      </p:sp>
      <p:sp>
        <p:nvSpPr>
          <p:cNvPr id="14" name="椭圆 19">
            <a:extLst>
              <a:ext uri="{FF2B5EF4-FFF2-40B4-BE49-F238E27FC236}">
                <a16:creationId xmlns:a16="http://schemas.microsoft.com/office/drawing/2014/main" id="{20243D39-CEFD-4CDB-90A9-FF765A27DD9A}"/>
              </a:ext>
            </a:extLst>
          </p:cNvPr>
          <p:cNvSpPr/>
          <p:nvPr userDrawn="1"/>
        </p:nvSpPr>
        <p:spPr>
          <a:xfrm>
            <a:off x="5472982" y="6116812"/>
            <a:ext cx="1700373" cy="683231"/>
          </a:xfrm>
          <a:prstGeom prst="ellipse">
            <a:avLst/>
          </a:prstGeom>
          <a:gradFill flip="none" rotWithShape="1">
            <a:gsLst>
              <a:gs pos="0">
                <a:schemeClr val="accent1">
                  <a:lumMod val="5000"/>
                  <a:lumOff val="95000"/>
                </a:schemeClr>
              </a:gs>
              <a:gs pos="56000">
                <a:schemeClr val="accent1">
                  <a:alpha val="92000"/>
                  <a:lumMod val="54000"/>
                  <a:lumOff val="46000"/>
                </a:schemeClr>
              </a:gs>
              <a:gs pos="79000">
                <a:schemeClr val="accent1">
                  <a:lumMod val="45000"/>
                  <a:lumOff val="55000"/>
                </a:schemeClr>
              </a:gs>
              <a:gs pos="100000">
                <a:schemeClr val="accent1">
                  <a:lumMod val="30000"/>
                  <a:lumOff val="70000"/>
                </a:schemeClr>
              </a:gs>
            </a:gsLst>
            <a:lin ang="5400000" scaled="1"/>
            <a:tileRect/>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Rectangle 14">
            <a:extLst>
              <a:ext uri="{FF2B5EF4-FFF2-40B4-BE49-F238E27FC236}">
                <a16:creationId xmlns:a16="http://schemas.microsoft.com/office/drawing/2014/main" id="{51D3BD98-7A5A-4BF0-A302-B6548ADBE2AD}"/>
              </a:ext>
            </a:extLst>
          </p:cNvPr>
          <p:cNvSpPr/>
          <p:nvPr userDrawn="1"/>
        </p:nvSpPr>
        <p:spPr>
          <a:xfrm>
            <a:off x="2376" y="6351618"/>
            <a:ext cx="12192000" cy="5016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ooter Placeholder 4">
            <a:extLst>
              <a:ext uri="{FF2B5EF4-FFF2-40B4-BE49-F238E27FC236}">
                <a16:creationId xmlns:a16="http://schemas.microsoft.com/office/drawing/2014/main" id="{50DA6FBC-AA91-4A47-A846-332FBA5CB2C0}"/>
              </a:ext>
            </a:extLst>
          </p:cNvPr>
          <p:cNvSpPr txBox="1">
            <a:spLocks/>
          </p:cNvSpPr>
          <p:nvPr userDrawn="1"/>
        </p:nvSpPr>
        <p:spPr>
          <a:xfrm>
            <a:off x="4048120" y="6423023"/>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E6893 Big Data Analytics – Final Project Presentation</a:t>
            </a:r>
          </a:p>
        </p:txBody>
      </p:sp>
      <p:sp>
        <p:nvSpPr>
          <p:cNvPr id="17" name="Slide Number Placeholder 5">
            <a:extLst>
              <a:ext uri="{FF2B5EF4-FFF2-40B4-BE49-F238E27FC236}">
                <a16:creationId xmlns:a16="http://schemas.microsoft.com/office/drawing/2014/main" id="{01FD17EC-C188-42EF-AAAA-AF74D678573F}"/>
              </a:ext>
            </a:extLst>
          </p:cNvPr>
          <p:cNvSpPr txBox="1">
            <a:spLocks/>
          </p:cNvSpPr>
          <p:nvPr userDrawn="1"/>
        </p:nvSpPr>
        <p:spPr>
          <a:xfrm>
            <a:off x="8620120" y="642302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2018 CY Lin, Columbia University</a:t>
            </a:r>
            <a:endParaRPr lang="en-US" dirty="0"/>
          </a:p>
        </p:txBody>
      </p:sp>
      <p:sp>
        <p:nvSpPr>
          <p:cNvPr id="19" name="Date Placeholder 3">
            <a:extLst>
              <a:ext uri="{FF2B5EF4-FFF2-40B4-BE49-F238E27FC236}">
                <a16:creationId xmlns:a16="http://schemas.microsoft.com/office/drawing/2014/main" id="{FAADDB64-B348-4C32-9E17-BAD95A69D78A}"/>
              </a:ext>
            </a:extLst>
          </p:cNvPr>
          <p:cNvSpPr txBox="1">
            <a:spLocks/>
          </p:cNvSpPr>
          <p:nvPr userDrawn="1"/>
        </p:nvSpPr>
        <p:spPr>
          <a:xfrm>
            <a:off x="990600" y="642302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Project ID: 201812-9</a:t>
            </a:r>
            <a:endParaRPr lang="en-US" dirty="0"/>
          </a:p>
        </p:txBody>
      </p:sp>
    </p:spTree>
    <p:extLst>
      <p:ext uri="{BB962C8B-B14F-4D97-AF65-F5344CB8AC3E}">
        <p14:creationId xmlns:p14="http://schemas.microsoft.com/office/powerpoint/2010/main" val="73417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DB278-CF4C-4BE7-BAF4-67232D51DFDD}"/>
              </a:ext>
            </a:extLst>
          </p:cNvPr>
          <p:cNvSpPr>
            <a:spLocks noGrp="1"/>
          </p:cNvSpPr>
          <p:nvPr>
            <p:ph type="title"/>
          </p:nvPr>
        </p:nvSpPr>
        <p:spPr>
          <a:xfrm>
            <a:off x="389036" y="250190"/>
            <a:ext cx="10515600" cy="845639"/>
          </a:xfrm>
        </p:spPr>
        <p:txBody>
          <a:bodyPr/>
          <a:lstStyle>
            <a:lvl1pPr>
              <a:defRPr sz="3200"/>
            </a:lvl1pPr>
          </a:lstStyle>
          <a:p>
            <a:r>
              <a:rPr lang="en-US" dirty="0"/>
              <a:t>Click to edit Master title style</a:t>
            </a:r>
          </a:p>
        </p:txBody>
      </p:sp>
      <p:sp>
        <p:nvSpPr>
          <p:cNvPr id="3" name="Date Placeholder 2">
            <a:extLst>
              <a:ext uri="{FF2B5EF4-FFF2-40B4-BE49-F238E27FC236}">
                <a16:creationId xmlns:a16="http://schemas.microsoft.com/office/drawing/2014/main" id="{A9EB16FA-7D7A-406B-BBCE-7D015789B565}"/>
              </a:ext>
            </a:extLst>
          </p:cNvPr>
          <p:cNvSpPr>
            <a:spLocks noGrp="1"/>
          </p:cNvSpPr>
          <p:nvPr>
            <p:ph type="dt" sz="half" idx="10"/>
          </p:nvPr>
        </p:nvSpPr>
        <p:spPr/>
        <p:txBody>
          <a:bodyPr/>
          <a:lstStyle/>
          <a:p>
            <a:fld id="{F7256865-9401-4F04-AF03-56DAF251A725}" type="datetimeFigureOut">
              <a:rPr lang="en-US" smtClean="0"/>
              <a:t>12/13/2018</a:t>
            </a:fld>
            <a:endParaRPr lang="en-US"/>
          </a:p>
        </p:txBody>
      </p:sp>
      <p:sp>
        <p:nvSpPr>
          <p:cNvPr id="4" name="Footer Placeholder 3">
            <a:extLst>
              <a:ext uri="{FF2B5EF4-FFF2-40B4-BE49-F238E27FC236}">
                <a16:creationId xmlns:a16="http://schemas.microsoft.com/office/drawing/2014/main" id="{619B69C3-F3A3-426F-BC09-12EBD386A9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45138B-D6D5-474B-94C7-47CC56CDFDBF}"/>
              </a:ext>
            </a:extLst>
          </p:cNvPr>
          <p:cNvSpPr>
            <a:spLocks noGrp="1"/>
          </p:cNvSpPr>
          <p:nvPr>
            <p:ph type="sldNum" sz="quarter" idx="12"/>
          </p:nvPr>
        </p:nvSpPr>
        <p:spPr/>
        <p:txBody>
          <a:bodyPr/>
          <a:lstStyle/>
          <a:p>
            <a:fld id="{80351311-D2EA-4E8E-8AE3-23B0CA8C9449}" type="slidenum">
              <a:rPr lang="en-US" smtClean="0"/>
              <a:t>‹#›</a:t>
            </a:fld>
            <a:endParaRPr lang="en-US"/>
          </a:p>
        </p:txBody>
      </p:sp>
      <p:sp>
        <p:nvSpPr>
          <p:cNvPr id="6" name="矩形 14">
            <a:extLst>
              <a:ext uri="{FF2B5EF4-FFF2-40B4-BE49-F238E27FC236}">
                <a16:creationId xmlns:a16="http://schemas.microsoft.com/office/drawing/2014/main" id="{DEF61981-F114-45E4-B300-9FD69C6AE4DC}"/>
              </a:ext>
            </a:extLst>
          </p:cNvPr>
          <p:cNvSpPr/>
          <p:nvPr userDrawn="1"/>
        </p:nvSpPr>
        <p:spPr>
          <a:xfrm>
            <a:off x="2376" y="5655652"/>
            <a:ext cx="12192000" cy="68323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4F426186-08C8-401D-88E9-B404EF52EF83}"/>
              </a:ext>
            </a:extLst>
          </p:cNvPr>
          <p:cNvSpPr txBox="1"/>
          <p:nvPr userDrawn="1"/>
        </p:nvSpPr>
        <p:spPr>
          <a:xfrm>
            <a:off x="405074" y="5805083"/>
            <a:ext cx="2090792" cy="369332"/>
          </a:xfrm>
          <a:prstGeom prst="rect">
            <a:avLst/>
          </a:prstGeom>
          <a:noFill/>
        </p:spPr>
        <p:txBody>
          <a:bodyPr wrap="square" rtlCol="0">
            <a:spAutoFit/>
          </a:bodyPr>
          <a:lstStyle/>
          <a:p>
            <a:r>
              <a:rPr lang="en-US" altLang="zh-CN" b="0" dirty="0">
                <a:solidFill>
                  <a:schemeClr val="bg1"/>
                </a:solidFill>
                <a:latin typeface="Arial" panose="020B0604020202020204" pitchFamily="34" charset="0"/>
                <a:cs typeface="Arial" panose="020B0604020202020204" pitchFamily="34" charset="0"/>
              </a:rPr>
              <a:t>Introduction</a:t>
            </a:r>
            <a:endParaRPr lang="zh-CN" altLang="en-US" b="0" dirty="0">
              <a:solidFill>
                <a:schemeClr val="bg1"/>
              </a:solidFill>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C41DFEEE-3A11-42BD-8816-694EFB8795EF}"/>
              </a:ext>
            </a:extLst>
          </p:cNvPr>
          <p:cNvSpPr txBox="1"/>
          <p:nvPr userDrawn="1"/>
        </p:nvSpPr>
        <p:spPr>
          <a:xfrm>
            <a:off x="2933432" y="5805083"/>
            <a:ext cx="2109881" cy="369332"/>
          </a:xfrm>
          <a:prstGeom prst="rect">
            <a:avLst/>
          </a:prstGeom>
          <a:noFill/>
        </p:spPr>
        <p:txBody>
          <a:bodyPr wrap="square" rtlCol="0">
            <a:spAutoFit/>
          </a:bodyPr>
          <a:lstStyle/>
          <a:p>
            <a:r>
              <a:rPr lang="en-US" altLang="zh-CN" b="0" dirty="0">
                <a:solidFill>
                  <a:schemeClr val="bg1"/>
                </a:solidFill>
                <a:latin typeface="Arial" panose="020B0604020202020204" pitchFamily="34" charset="0"/>
                <a:cs typeface="Arial" panose="020B0604020202020204" pitchFamily="34" charset="0"/>
              </a:rPr>
              <a:t>Data Analysis</a:t>
            </a:r>
            <a:endParaRPr lang="zh-CN" altLang="en-US" b="0" dirty="0">
              <a:solidFill>
                <a:schemeClr val="bg1"/>
              </a:solidFill>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4192EEE8-706F-4309-8FFA-564827243053}"/>
              </a:ext>
            </a:extLst>
          </p:cNvPr>
          <p:cNvSpPr txBox="1"/>
          <p:nvPr userDrawn="1"/>
        </p:nvSpPr>
        <p:spPr>
          <a:xfrm>
            <a:off x="5480879" y="5805083"/>
            <a:ext cx="2090792" cy="369332"/>
          </a:xfrm>
          <a:prstGeom prst="rect">
            <a:avLst/>
          </a:prstGeom>
          <a:noFill/>
        </p:spPr>
        <p:txBody>
          <a:bodyPr wrap="square" rtlCol="0">
            <a:spAutoFit/>
          </a:bodyPr>
          <a:lstStyle/>
          <a:p>
            <a:r>
              <a:rPr lang="en-US" altLang="zh-CN" b="0" dirty="0">
                <a:solidFill>
                  <a:schemeClr val="bg1"/>
                </a:solidFill>
                <a:latin typeface="Arial" panose="020B0604020202020204" pitchFamily="34" charset="0"/>
                <a:cs typeface="Arial" panose="020B0604020202020204" pitchFamily="34" charset="0"/>
              </a:rPr>
              <a:t>Visualization</a:t>
            </a:r>
            <a:endParaRPr lang="zh-CN" altLang="en-US" b="0" dirty="0">
              <a:solidFill>
                <a:schemeClr val="bg1"/>
              </a:solidFill>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EE40F848-3D3E-434C-B173-882478D1A0C5}"/>
              </a:ext>
            </a:extLst>
          </p:cNvPr>
          <p:cNvSpPr txBox="1"/>
          <p:nvPr userDrawn="1"/>
        </p:nvSpPr>
        <p:spPr>
          <a:xfrm>
            <a:off x="8009236" y="5805083"/>
            <a:ext cx="2090792" cy="369332"/>
          </a:xfrm>
          <a:prstGeom prst="rect">
            <a:avLst/>
          </a:prstGeom>
          <a:noFill/>
        </p:spPr>
        <p:txBody>
          <a:bodyPr wrap="square" rtlCol="0">
            <a:spAutoFit/>
          </a:bodyPr>
          <a:lstStyle/>
          <a:p>
            <a:r>
              <a:rPr lang="en-US" altLang="zh-CN" b="1" dirty="0">
                <a:solidFill>
                  <a:schemeClr val="bg1"/>
                </a:solidFill>
                <a:latin typeface="Arial" panose="020B0604020202020204" pitchFamily="34" charset="0"/>
                <a:cs typeface="Arial" panose="020B0604020202020204" pitchFamily="34" charset="0"/>
              </a:rPr>
              <a:t>Conclusion</a:t>
            </a:r>
            <a:endParaRPr lang="zh-CN" altLang="en-US" b="1" dirty="0">
              <a:solidFill>
                <a:schemeClr val="bg1"/>
              </a:solidFill>
              <a:latin typeface="Arial" panose="020B0604020202020204" pitchFamily="34" charset="0"/>
              <a:cs typeface="Arial" panose="020B0604020202020204" pitchFamily="34" charset="0"/>
            </a:endParaRPr>
          </a:p>
        </p:txBody>
      </p:sp>
      <p:sp>
        <p:nvSpPr>
          <p:cNvPr id="12" name="箭头: V 形 15">
            <a:extLst>
              <a:ext uri="{FF2B5EF4-FFF2-40B4-BE49-F238E27FC236}">
                <a16:creationId xmlns:a16="http://schemas.microsoft.com/office/drawing/2014/main" id="{62656A53-59A3-4883-BCB1-C6976E68B92A}"/>
              </a:ext>
            </a:extLst>
          </p:cNvPr>
          <p:cNvSpPr/>
          <p:nvPr userDrawn="1"/>
        </p:nvSpPr>
        <p:spPr>
          <a:xfrm>
            <a:off x="10472462" y="5646500"/>
            <a:ext cx="662683" cy="683231"/>
          </a:xfrm>
          <a:prstGeom prst="chevr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文本框 18">
            <a:extLst>
              <a:ext uri="{FF2B5EF4-FFF2-40B4-BE49-F238E27FC236}">
                <a16:creationId xmlns:a16="http://schemas.microsoft.com/office/drawing/2014/main" id="{DF2C27B2-A8DC-4E8C-A33C-1F24F40377D3}"/>
              </a:ext>
            </a:extLst>
          </p:cNvPr>
          <p:cNvSpPr txBox="1"/>
          <p:nvPr userDrawn="1"/>
        </p:nvSpPr>
        <p:spPr>
          <a:xfrm>
            <a:off x="11422181" y="5800882"/>
            <a:ext cx="492303" cy="369332"/>
          </a:xfrm>
          <a:prstGeom prst="rect">
            <a:avLst/>
          </a:prstGeom>
          <a:noFill/>
        </p:spPr>
        <p:txBody>
          <a:bodyPr wrap="square" rtlCol="0">
            <a:spAutoFit/>
          </a:bodyPr>
          <a:lstStyle/>
          <a:p>
            <a:fld id="{EB097785-C558-4DC4-9198-8279C4FAEC09}" type="slidenum">
              <a:rPr lang="zh-CN" altLang="en-US" b="1" smtClean="0">
                <a:solidFill>
                  <a:schemeClr val="bg1"/>
                </a:solidFill>
                <a:latin typeface="Arial" panose="020B0604020202020204" pitchFamily="34" charset="0"/>
                <a:cs typeface="Arial" panose="020B0604020202020204" pitchFamily="34" charset="0"/>
              </a:rPr>
              <a:t>‹#›</a:t>
            </a:fld>
            <a:endParaRPr lang="zh-CN" altLang="en-US" b="1" dirty="0">
              <a:solidFill>
                <a:schemeClr val="bg1"/>
              </a:solidFill>
              <a:latin typeface="Arial" panose="020B0604020202020204" pitchFamily="34" charset="0"/>
              <a:cs typeface="Arial" panose="020B0604020202020204" pitchFamily="34" charset="0"/>
            </a:endParaRPr>
          </a:p>
        </p:txBody>
      </p:sp>
      <p:sp>
        <p:nvSpPr>
          <p:cNvPr id="14" name="椭圆 19">
            <a:extLst>
              <a:ext uri="{FF2B5EF4-FFF2-40B4-BE49-F238E27FC236}">
                <a16:creationId xmlns:a16="http://schemas.microsoft.com/office/drawing/2014/main" id="{20243D39-CEFD-4CDB-90A9-FF765A27DD9A}"/>
              </a:ext>
            </a:extLst>
          </p:cNvPr>
          <p:cNvSpPr/>
          <p:nvPr userDrawn="1"/>
        </p:nvSpPr>
        <p:spPr>
          <a:xfrm>
            <a:off x="7933644" y="6116812"/>
            <a:ext cx="1700373" cy="683231"/>
          </a:xfrm>
          <a:prstGeom prst="ellipse">
            <a:avLst/>
          </a:prstGeom>
          <a:gradFill flip="none" rotWithShape="1">
            <a:gsLst>
              <a:gs pos="0">
                <a:schemeClr val="accent1">
                  <a:lumMod val="5000"/>
                  <a:lumOff val="95000"/>
                </a:schemeClr>
              </a:gs>
              <a:gs pos="56000">
                <a:schemeClr val="accent1">
                  <a:alpha val="92000"/>
                  <a:lumMod val="54000"/>
                  <a:lumOff val="46000"/>
                </a:schemeClr>
              </a:gs>
              <a:gs pos="79000">
                <a:schemeClr val="accent1">
                  <a:lumMod val="45000"/>
                  <a:lumOff val="55000"/>
                </a:schemeClr>
              </a:gs>
              <a:gs pos="100000">
                <a:schemeClr val="accent1">
                  <a:lumMod val="30000"/>
                  <a:lumOff val="70000"/>
                </a:schemeClr>
              </a:gs>
            </a:gsLst>
            <a:lin ang="5400000" scaled="1"/>
            <a:tileRect/>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Rectangle 14">
            <a:extLst>
              <a:ext uri="{FF2B5EF4-FFF2-40B4-BE49-F238E27FC236}">
                <a16:creationId xmlns:a16="http://schemas.microsoft.com/office/drawing/2014/main" id="{51D3BD98-7A5A-4BF0-A302-B6548ADBE2AD}"/>
              </a:ext>
            </a:extLst>
          </p:cNvPr>
          <p:cNvSpPr/>
          <p:nvPr userDrawn="1"/>
        </p:nvSpPr>
        <p:spPr>
          <a:xfrm>
            <a:off x="2376" y="6351618"/>
            <a:ext cx="12192000" cy="5016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ooter Placeholder 4">
            <a:extLst>
              <a:ext uri="{FF2B5EF4-FFF2-40B4-BE49-F238E27FC236}">
                <a16:creationId xmlns:a16="http://schemas.microsoft.com/office/drawing/2014/main" id="{50DA6FBC-AA91-4A47-A846-332FBA5CB2C0}"/>
              </a:ext>
            </a:extLst>
          </p:cNvPr>
          <p:cNvSpPr txBox="1">
            <a:spLocks/>
          </p:cNvSpPr>
          <p:nvPr userDrawn="1"/>
        </p:nvSpPr>
        <p:spPr>
          <a:xfrm>
            <a:off x="4048120" y="6423023"/>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E6893 Big Data Analytics – Final Project Presentation</a:t>
            </a:r>
          </a:p>
        </p:txBody>
      </p:sp>
      <p:sp>
        <p:nvSpPr>
          <p:cNvPr id="17" name="Slide Number Placeholder 5">
            <a:extLst>
              <a:ext uri="{FF2B5EF4-FFF2-40B4-BE49-F238E27FC236}">
                <a16:creationId xmlns:a16="http://schemas.microsoft.com/office/drawing/2014/main" id="{01FD17EC-C188-42EF-AAAA-AF74D678573F}"/>
              </a:ext>
            </a:extLst>
          </p:cNvPr>
          <p:cNvSpPr txBox="1">
            <a:spLocks/>
          </p:cNvSpPr>
          <p:nvPr userDrawn="1"/>
        </p:nvSpPr>
        <p:spPr>
          <a:xfrm>
            <a:off x="8620120" y="642302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2018 CY Lin, Columbia University</a:t>
            </a:r>
            <a:endParaRPr lang="en-US" dirty="0"/>
          </a:p>
        </p:txBody>
      </p:sp>
      <p:sp>
        <p:nvSpPr>
          <p:cNvPr id="19" name="Date Placeholder 3">
            <a:extLst>
              <a:ext uri="{FF2B5EF4-FFF2-40B4-BE49-F238E27FC236}">
                <a16:creationId xmlns:a16="http://schemas.microsoft.com/office/drawing/2014/main" id="{4F0C396A-24B7-4E02-85F0-B13534E09DA7}"/>
              </a:ext>
            </a:extLst>
          </p:cNvPr>
          <p:cNvSpPr txBox="1">
            <a:spLocks/>
          </p:cNvSpPr>
          <p:nvPr userDrawn="1"/>
        </p:nvSpPr>
        <p:spPr>
          <a:xfrm>
            <a:off x="990600" y="642302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Project ID: 201812-9</a:t>
            </a:r>
            <a:endParaRPr lang="en-US" dirty="0"/>
          </a:p>
        </p:txBody>
      </p:sp>
    </p:spTree>
    <p:extLst>
      <p:ext uri="{BB962C8B-B14F-4D97-AF65-F5344CB8AC3E}">
        <p14:creationId xmlns:p14="http://schemas.microsoft.com/office/powerpoint/2010/main" val="3836066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DB278-CF4C-4BE7-BAF4-67232D51DFDD}"/>
              </a:ext>
            </a:extLst>
          </p:cNvPr>
          <p:cNvSpPr>
            <a:spLocks noGrp="1"/>
          </p:cNvSpPr>
          <p:nvPr>
            <p:ph type="title"/>
          </p:nvPr>
        </p:nvSpPr>
        <p:spPr>
          <a:xfrm>
            <a:off x="389036" y="250190"/>
            <a:ext cx="10515600" cy="845639"/>
          </a:xfrm>
        </p:spPr>
        <p:txBody>
          <a:bodyPr/>
          <a:lstStyle>
            <a:lvl1pPr>
              <a:defRPr sz="3200"/>
            </a:lvl1pPr>
          </a:lstStyle>
          <a:p>
            <a:r>
              <a:rPr lang="en-US" dirty="0"/>
              <a:t>Click to edit Master title style</a:t>
            </a:r>
          </a:p>
        </p:txBody>
      </p:sp>
      <p:sp>
        <p:nvSpPr>
          <p:cNvPr id="3" name="Date Placeholder 2">
            <a:extLst>
              <a:ext uri="{FF2B5EF4-FFF2-40B4-BE49-F238E27FC236}">
                <a16:creationId xmlns:a16="http://schemas.microsoft.com/office/drawing/2014/main" id="{A9EB16FA-7D7A-406B-BBCE-7D015789B565}"/>
              </a:ext>
            </a:extLst>
          </p:cNvPr>
          <p:cNvSpPr>
            <a:spLocks noGrp="1"/>
          </p:cNvSpPr>
          <p:nvPr>
            <p:ph type="dt" sz="half" idx="10"/>
          </p:nvPr>
        </p:nvSpPr>
        <p:spPr/>
        <p:txBody>
          <a:bodyPr/>
          <a:lstStyle/>
          <a:p>
            <a:fld id="{F7256865-9401-4F04-AF03-56DAF251A725}" type="datetimeFigureOut">
              <a:rPr lang="en-US" smtClean="0"/>
              <a:t>12/13/2018</a:t>
            </a:fld>
            <a:endParaRPr lang="en-US"/>
          </a:p>
        </p:txBody>
      </p:sp>
      <p:sp>
        <p:nvSpPr>
          <p:cNvPr id="4" name="Footer Placeholder 3">
            <a:extLst>
              <a:ext uri="{FF2B5EF4-FFF2-40B4-BE49-F238E27FC236}">
                <a16:creationId xmlns:a16="http://schemas.microsoft.com/office/drawing/2014/main" id="{619B69C3-F3A3-426F-BC09-12EBD386A9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45138B-D6D5-474B-94C7-47CC56CDFDBF}"/>
              </a:ext>
            </a:extLst>
          </p:cNvPr>
          <p:cNvSpPr>
            <a:spLocks noGrp="1"/>
          </p:cNvSpPr>
          <p:nvPr>
            <p:ph type="sldNum" sz="quarter" idx="12"/>
          </p:nvPr>
        </p:nvSpPr>
        <p:spPr/>
        <p:txBody>
          <a:bodyPr/>
          <a:lstStyle/>
          <a:p>
            <a:fld id="{80351311-D2EA-4E8E-8AE3-23B0CA8C9449}" type="slidenum">
              <a:rPr lang="en-US" smtClean="0"/>
              <a:t>‹#›</a:t>
            </a:fld>
            <a:endParaRPr lang="en-US"/>
          </a:p>
        </p:txBody>
      </p:sp>
      <p:sp>
        <p:nvSpPr>
          <p:cNvPr id="15" name="Rectangle 14">
            <a:extLst>
              <a:ext uri="{FF2B5EF4-FFF2-40B4-BE49-F238E27FC236}">
                <a16:creationId xmlns:a16="http://schemas.microsoft.com/office/drawing/2014/main" id="{51D3BD98-7A5A-4BF0-A302-B6548ADBE2AD}"/>
              </a:ext>
            </a:extLst>
          </p:cNvPr>
          <p:cNvSpPr/>
          <p:nvPr userDrawn="1"/>
        </p:nvSpPr>
        <p:spPr>
          <a:xfrm>
            <a:off x="2376" y="6351618"/>
            <a:ext cx="12192000" cy="5016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ooter Placeholder 4">
            <a:extLst>
              <a:ext uri="{FF2B5EF4-FFF2-40B4-BE49-F238E27FC236}">
                <a16:creationId xmlns:a16="http://schemas.microsoft.com/office/drawing/2014/main" id="{50DA6FBC-AA91-4A47-A846-332FBA5CB2C0}"/>
              </a:ext>
            </a:extLst>
          </p:cNvPr>
          <p:cNvSpPr txBox="1">
            <a:spLocks/>
          </p:cNvSpPr>
          <p:nvPr userDrawn="1"/>
        </p:nvSpPr>
        <p:spPr>
          <a:xfrm>
            <a:off x="4048120" y="6423023"/>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E6893 Big Data Analytics – Final Project Presentation</a:t>
            </a:r>
          </a:p>
        </p:txBody>
      </p:sp>
      <p:sp>
        <p:nvSpPr>
          <p:cNvPr id="17" name="Slide Number Placeholder 5">
            <a:extLst>
              <a:ext uri="{FF2B5EF4-FFF2-40B4-BE49-F238E27FC236}">
                <a16:creationId xmlns:a16="http://schemas.microsoft.com/office/drawing/2014/main" id="{01FD17EC-C188-42EF-AAAA-AF74D678573F}"/>
              </a:ext>
            </a:extLst>
          </p:cNvPr>
          <p:cNvSpPr txBox="1">
            <a:spLocks/>
          </p:cNvSpPr>
          <p:nvPr userDrawn="1"/>
        </p:nvSpPr>
        <p:spPr>
          <a:xfrm>
            <a:off x="8620120" y="642302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2018 CY Lin, Columbia University</a:t>
            </a:r>
            <a:endParaRPr lang="en-US" dirty="0"/>
          </a:p>
        </p:txBody>
      </p:sp>
      <p:sp>
        <p:nvSpPr>
          <p:cNvPr id="19" name="Date Placeholder 3">
            <a:extLst>
              <a:ext uri="{FF2B5EF4-FFF2-40B4-BE49-F238E27FC236}">
                <a16:creationId xmlns:a16="http://schemas.microsoft.com/office/drawing/2014/main" id="{5D2C5E5D-129E-41D1-A4FF-B75DBAA55115}"/>
              </a:ext>
            </a:extLst>
          </p:cNvPr>
          <p:cNvSpPr txBox="1">
            <a:spLocks/>
          </p:cNvSpPr>
          <p:nvPr userDrawn="1"/>
        </p:nvSpPr>
        <p:spPr>
          <a:xfrm>
            <a:off x="990600" y="642302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Project ID: 201812-9</a:t>
            </a:r>
            <a:endParaRPr lang="en-US" dirty="0"/>
          </a:p>
        </p:txBody>
      </p:sp>
    </p:spTree>
    <p:extLst>
      <p:ext uri="{BB962C8B-B14F-4D97-AF65-F5344CB8AC3E}">
        <p14:creationId xmlns:p14="http://schemas.microsoft.com/office/powerpoint/2010/main" val="2708636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9399BB-0E25-4E24-B6F3-277614525C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18A05A0-53A8-4AA4-8DB2-D7F263DA6C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D41E4C-CA85-4613-8686-F494A1CC38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256865-9401-4F04-AF03-56DAF251A725}" type="datetimeFigureOut">
              <a:rPr lang="en-US" smtClean="0"/>
              <a:t>12/13/2018</a:t>
            </a:fld>
            <a:endParaRPr lang="en-US"/>
          </a:p>
        </p:txBody>
      </p:sp>
      <p:sp>
        <p:nvSpPr>
          <p:cNvPr id="5" name="Footer Placeholder 4">
            <a:extLst>
              <a:ext uri="{FF2B5EF4-FFF2-40B4-BE49-F238E27FC236}">
                <a16:creationId xmlns:a16="http://schemas.microsoft.com/office/drawing/2014/main" id="{D859E613-06E7-4149-87B1-E1E517A66A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8EB5D0-7AB1-4718-A947-8D0DF56F73B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351311-D2EA-4E8E-8AE3-23B0CA8C9449}" type="slidenum">
              <a:rPr lang="en-US" smtClean="0"/>
              <a:t>‹#›</a:t>
            </a:fld>
            <a:endParaRPr lang="en-US"/>
          </a:p>
        </p:txBody>
      </p:sp>
    </p:spTree>
    <p:extLst>
      <p:ext uri="{BB962C8B-B14F-4D97-AF65-F5344CB8AC3E}">
        <p14:creationId xmlns:p14="http://schemas.microsoft.com/office/powerpoint/2010/main" val="990221957"/>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4" r:id="rId3"/>
    <p:sldLayoutId id="2147483665" r:id="rId4"/>
    <p:sldLayoutId id="2147483666" r:id="rId5"/>
    <p:sldLayoutId id="2147483667" r:id="rId6"/>
    <p:sldLayoutId id="2147483668"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data.cityofnewyork.us/Transportation/2014-Yellow-Taxi-Trip-Data/gn7m-em8n"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hyperlink" Target="https://www.kaggle.com/adamschroeder/crimes-new-york-city#Crime_Column_Description.csv"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hyperlink" Target="https://archive.org/details/twitterstream?and%5b%5d=year:%222014%22"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hyperlink" Target="http://35.231.39.145:8080/" TargetMode="Externa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web.mta.info/developers/resources/nyct/turnstile/Remote-Booth-Station.xls" TargetMode="External"/><Relationship Id="rId2" Type="http://schemas.openxmlformats.org/officeDocument/2006/relationships/hyperlink" Target="http://web.mta.info/developers/turnstile.html" TargetMode="External"/><Relationship Id="rId1" Type="http://schemas.openxmlformats.org/officeDocument/2006/relationships/slideLayout" Target="../slideLayouts/slideLayout4.xml"/><Relationship Id="rId4" Type="http://schemas.openxmlformats.org/officeDocument/2006/relationships/hyperlink" Target="http://web.mta.info/developers/data/nyct/subway/Stations.csv"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EE7E24C4-7034-4EF6-BF09-CFBC1E123E2B}"/>
              </a:ext>
            </a:extLst>
          </p:cNvPr>
          <p:cNvSpPr txBox="1">
            <a:spLocks noChangeArrowheads="1"/>
          </p:cNvSpPr>
          <p:nvPr/>
        </p:nvSpPr>
        <p:spPr bwMode="auto">
          <a:xfrm>
            <a:off x="1525642" y="412905"/>
            <a:ext cx="6689671" cy="18257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46800" tIns="46800" rIns="46800" bIns="46800" rtlCol="0" anchor="b">
            <a:spAutoFit/>
          </a:bodyPr>
          <a:lstStyle>
            <a:lvl1pPr algn="ctr" defTabSz="914400" rtl="0" eaLnBrk="1" latinLnBrk="0" hangingPunct="1">
              <a:lnSpc>
                <a:spcPct val="90000"/>
              </a:lnSpc>
              <a:spcBef>
                <a:spcPct val="0"/>
              </a:spcBef>
              <a:buClr>
                <a:srgbClr val="000000"/>
              </a:buClr>
              <a:buSzPct val="100000"/>
              <a:buFont typeface="Times New Roman"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kern="1200">
                <a:solidFill>
                  <a:schemeClr val="bg1"/>
                </a:solidFill>
                <a:latin typeface="Arial" charset="0"/>
                <a:ea typeface="Arial" charset="0"/>
                <a:cs typeface="Arial" charset="0"/>
              </a:defRPr>
            </a:lvl1pPr>
            <a:lvl2pPr>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Arial" charset="0"/>
                <a:cs typeface="Arial" charset="0"/>
              </a:defRPr>
            </a:lvl2pPr>
            <a:lvl3pPr>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Arial" charset="0"/>
                <a:cs typeface="Arial" charset="0"/>
              </a:defRPr>
            </a:lvl3pPr>
            <a:lvl4pPr>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Arial" charset="0"/>
                <a:cs typeface="Arial" charset="0"/>
              </a:defRPr>
            </a:lvl4pPr>
            <a:lvl5pPr>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Arial" charset="0"/>
                <a:cs typeface="Arial"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Arial" charset="0"/>
                <a:cs typeface="Arial"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Arial" charset="0"/>
                <a:cs typeface="Arial"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Arial" charset="0"/>
                <a:cs typeface="Arial"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Arial" charset="0"/>
                <a:cs typeface="Arial" charset="0"/>
              </a:defRPr>
            </a:lvl9pPr>
          </a:lstStyle>
          <a:p>
            <a:pPr>
              <a:buClrTx/>
              <a:buFontTx/>
              <a:buNone/>
            </a:pPr>
            <a:endParaRPr lang="en-US" altLang="en-US" sz="2500" b="1" dirty="0">
              <a:solidFill>
                <a:srgbClr val="FFFFFF"/>
              </a:solidFill>
              <a:latin typeface="Calibri" charset="0"/>
              <a:ea typeface="Calibri" charset="0"/>
              <a:cs typeface="Calibri" charset="0"/>
            </a:endParaRPr>
          </a:p>
          <a:p>
            <a:pPr algn="l">
              <a:buClrTx/>
              <a:buFontTx/>
              <a:buNone/>
            </a:pPr>
            <a:r>
              <a:rPr lang="en-US" altLang="en-US" sz="2500" dirty="0">
                <a:solidFill>
                  <a:srgbClr val="000000"/>
                </a:solidFill>
                <a:latin typeface="Arial Bold" charset="0"/>
                <a:ea typeface="Arial Bold" charset="0"/>
                <a:cs typeface="Arial Bold" charset="0"/>
              </a:rPr>
              <a:t>E6893 Big Data Analytics:</a:t>
            </a:r>
          </a:p>
          <a:p>
            <a:pPr algn="l">
              <a:buClrTx/>
              <a:buFontTx/>
              <a:buNone/>
            </a:pPr>
            <a:endParaRPr lang="en-US" altLang="en-US" sz="2500" b="1" i="1" dirty="0">
              <a:solidFill>
                <a:srgbClr val="0000FF"/>
              </a:solidFill>
              <a:latin typeface="Calibri" charset="0"/>
              <a:ea typeface="Calibri" charset="0"/>
              <a:cs typeface="Calibri" charset="0"/>
            </a:endParaRPr>
          </a:p>
          <a:p>
            <a:pPr algn="l">
              <a:buClrTx/>
              <a:buFontTx/>
              <a:buNone/>
            </a:pPr>
            <a:r>
              <a:rPr lang="en-US" altLang="en-US" sz="2500" b="1" i="1" dirty="0">
                <a:solidFill>
                  <a:srgbClr val="0000FF"/>
                </a:solidFill>
              </a:rPr>
              <a:t>Relationship among Crimes, Commuters and Sentiment in Manhattan</a:t>
            </a:r>
          </a:p>
        </p:txBody>
      </p:sp>
      <p:sp>
        <p:nvSpPr>
          <p:cNvPr id="5" name="Rectangle 5">
            <a:extLst>
              <a:ext uri="{FF2B5EF4-FFF2-40B4-BE49-F238E27FC236}">
                <a16:creationId xmlns:a16="http://schemas.microsoft.com/office/drawing/2014/main" id="{28D4BEF3-68AA-4D97-AE2D-67D02FD75F1C}"/>
              </a:ext>
            </a:extLst>
          </p:cNvPr>
          <p:cNvSpPr>
            <a:spLocks noChangeArrowheads="1"/>
          </p:cNvSpPr>
          <p:nvPr/>
        </p:nvSpPr>
        <p:spPr bwMode="auto">
          <a:xfrm>
            <a:off x="1524000" y="2333233"/>
            <a:ext cx="5952912" cy="13256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5720" tIns="46800" rIns="4572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Arial"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Arial" charset="0"/>
                <a:cs typeface="Arial"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Arial" charset="0"/>
                <a:cs typeface="Arial"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Arial" charset="0"/>
                <a:cs typeface="Arial"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Arial" charset="0"/>
                <a:cs typeface="Arial" charset="0"/>
              </a:defRPr>
            </a:lvl5pPr>
            <a:lvl6pPr marL="2514600" indent="-228600" defTabSz="45720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Arial" charset="0"/>
                <a:cs typeface="Arial" charset="0"/>
              </a:defRPr>
            </a:lvl6pPr>
            <a:lvl7pPr marL="2971800" indent="-228600" defTabSz="45720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Arial" charset="0"/>
                <a:cs typeface="Arial" charset="0"/>
              </a:defRPr>
            </a:lvl7pPr>
            <a:lvl8pPr marL="3429000" indent="-228600" defTabSz="45720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Arial" charset="0"/>
                <a:cs typeface="Arial" charset="0"/>
              </a:defRPr>
            </a:lvl8pPr>
            <a:lvl9pPr marL="3886200" indent="-228600" defTabSz="45720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Arial" charset="0"/>
                <a:cs typeface="Arial" charset="0"/>
              </a:defRPr>
            </a:lvl9pPr>
          </a:lstStyle>
          <a:p>
            <a:pPr eaLnBrk="1">
              <a:buSzPct val="100000"/>
              <a:defRPr/>
            </a:pPr>
            <a:r>
              <a:rPr lang="en-US" altLang="en-US" sz="2000" dirty="0"/>
              <a:t>Project ID: 201812-9</a:t>
            </a:r>
          </a:p>
          <a:p>
            <a:pPr eaLnBrk="1">
              <a:buSzPct val="100000"/>
              <a:defRPr/>
            </a:pPr>
            <a:r>
              <a:rPr lang="en-US" altLang="en-US" sz="2000" dirty="0"/>
              <a:t>Team Members (with UNI): </a:t>
            </a:r>
            <a:r>
              <a:rPr lang="en-US" altLang="en-US" sz="2000" dirty="0" err="1"/>
              <a:t>Yunan</a:t>
            </a:r>
            <a:r>
              <a:rPr lang="en-US" altLang="en-US" sz="2000" dirty="0"/>
              <a:t> Lu (yl4021)</a:t>
            </a:r>
          </a:p>
          <a:p>
            <a:pPr eaLnBrk="1">
              <a:buSzPct val="100000"/>
              <a:defRPr/>
            </a:pPr>
            <a:r>
              <a:rPr lang="en-US" altLang="en-US" sz="2000" dirty="0"/>
              <a:t>							     </a:t>
            </a:r>
            <a:r>
              <a:rPr lang="en-US" altLang="en-US" sz="2000" dirty="0" err="1"/>
              <a:t>Zhicheng</a:t>
            </a:r>
            <a:r>
              <a:rPr lang="en-US" altLang="en-US" sz="2000" dirty="0"/>
              <a:t> Ding (zd2212)</a:t>
            </a:r>
          </a:p>
          <a:p>
            <a:pPr>
              <a:buSzPct val="100000"/>
              <a:defRPr/>
            </a:pPr>
            <a:r>
              <a:rPr lang="en-US" altLang="en-US" sz="2000" dirty="0"/>
              <a:t>							     Lin Bai (lb3161)</a:t>
            </a:r>
          </a:p>
        </p:txBody>
      </p:sp>
      <p:pic>
        <p:nvPicPr>
          <p:cNvPr id="6" name="Picture 3">
            <a:extLst>
              <a:ext uri="{FF2B5EF4-FFF2-40B4-BE49-F238E27FC236}">
                <a16:creationId xmlns:a16="http://schemas.microsoft.com/office/drawing/2014/main" id="{0DC2BE69-7E3C-48D7-9C56-DE60A7B2A5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874840"/>
            <a:ext cx="9343697" cy="234274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807303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CF39A-4D42-4628-9AD2-355B17E475B4}"/>
              </a:ext>
            </a:extLst>
          </p:cNvPr>
          <p:cNvSpPr>
            <a:spLocks noGrp="1"/>
          </p:cNvSpPr>
          <p:nvPr>
            <p:ph type="title"/>
          </p:nvPr>
        </p:nvSpPr>
        <p:spPr/>
        <p:txBody>
          <a:bodyPr/>
          <a:lstStyle/>
          <a:p>
            <a:r>
              <a:rPr lang="en-US" dirty="0"/>
              <a:t>Commuters - Taxi</a:t>
            </a:r>
          </a:p>
        </p:txBody>
      </p:sp>
      <p:sp>
        <p:nvSpPr>
          <p:cNvPr id="8" name="矩形: 圆角 5">
            <a:extLst>
              <a:ext uri="{FF2B5EF4-FFF2-40B4-BE49-F238E27FC236}">
                <a16:creationId xmlns:a16="http://schemas.microsoft.com/office/drawing/2014/main" id="{8878611D-5C0B-4D8B-97A0-F20A59E65596}"/>
              </a:ext>
            </a:extLst>
          </p:cNvPr>
          <p:cNvSpPr/>
          <p:nvPr/>
        </p:nvSpPr>
        <p:spPr>
          <a:xfrm>
            <a:off x="599768" y="1107037"/>
            <a:ext cx="8857594" cy="4420460"/>
          </a:xfrm>
          <a:prstGeom prst="roundRect">
            <a:avLst/>
          </a:prstGeom>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9" name="文本框 6">
            <a:extLst>
              <a:ext uri="{FF2B5EF4-FFF2-40B4-BE49-F238E27FC236}">
                <a16:creationId xmlns:a16="http://schemas.microsoft.com/office/drawing/2014/main" id="{61443A98-3BDE-4106-9D32-F8CF5768C9E0}"/>
              </a:ext>
            </a:extLst>
          </p:cNvPr>
          <p:cNvSpPr txBox="1"/>
          <p:nvPr/>
        </p:nvSpPr>
        <p:spPr>
          <a:xfrm>
            <a:off x="919377" y="1285628"/>
            <a:ext cx="8527705" cy="3139321"/>
          </a:xfrm>
          <a:prstGeom prst="rect">
            <a:avLst/>
          </a:prstGeom>
          <a:noFill/>
        </p:spPr>
        <p:txBody>
          <a:bodyPr wrap="square" rtlCol="0">
            <a:spAutoFit/>
          </a:bodyPr>
          <a:lstStyle/>
          <a:p>
            <a:r>
              <a:rPr lang="en-US" b="1" dirty="0"/>
              <a:t>Dataset (25GB)</a:t>
            </a:r>
          </a:p>
          <a:p>
            <a:pPr marL="285750" indent="-285750">
              <a:buFont typeface="Arial" panose="020B0604020202020204" pitchFamily="34" charset="0"/>
              <a:buChar char="•"/>
            </a:pPr>
            <a:r>
              <a:rPr lang="en-US" dirty="0"/>
              <a:t>2014 Yellow Taxi Trip Data – </a:t>
            </a:r>
            <a:r>
              <a:rPr lang="en-US" dirty="0">
                <a:hlinkClick r:id="rId2"/>
              </a:rPr>
              <a:t>https://data.cityofnewyork.us/Transportation/2014-Yellow-Taxi-Trip-Data/gn7m-em8n</a:t>
            </a:r>
            <a:endParaRPr lang="en-US" dirty="0"/>
          </a:p>
          <a:p>
            <a:pPr marL="285750" indent="-285750">
              <a:buFont typeface="Arial" panose="020B0604020202020204" pitchFamily="34" charset="0"/>
              <a:buChar char="•"/>
            </a:pPr>
            <a:r>
              <a:rPr lang="en-US" dirty="0"/>
              <a:t>Dataset Description:</a:t>
            </a:r>
          </a:p>
          <a:p>
            <a:pPr marL="742950" lvl="1" indent="-285750">
              <a:buFont typeface="Arial" panose="020B0604020202020204" pitchFamily="34" charset="0"/>
              <a:buChar char="•"/>
            </a:pPr>
            <a:r>
              <a:rPr lang="en-US" dirty="0"/>
              <a:t>Yellow Taxi normally cover most area in Manhattan </a:t>
            </a:r>
          </a:p>
          <a:p>
            <a:pPr marL="742950" lvl="1" indent="-285750">
              <a:buFont typeface="Arial" panose="020B0604020202020204" pitchFamily="34" charset="0"/>
              <a:buChar char="•"/>
            </a:pPr>
            <a:r>
              <a:rPr lang="en-US" dirty="0"/>
              <a:t>Attributes: </a:t>
            </a:r>
          </a:p>
          <a:p>
            <a:pPr marL="1200150" lvl="2" indent="-285750">
              <a:buFont typeface="Arial" panose="020B0604020202020204" pitchFamily="34" charset="0"/>
              <a:buChar char="•"/>
            </a:pPr>
            <a:r>
              <a:rPr lang="en-US" dirty="0"/>
              <a:t>Id</a:t>
            </a:r>
          </a:p>
          <a:p>
            <a:pPr marL="1200150" lvl="2" indent="-285750">
              <a:buFont typeface="Arial" panose="020B0604020202020204" pitchFamily="34" charset="0"/>
              <a:buChar char="•"/>
            </a:pPr>
            <a:r>
              <a:rPr lang="en-US" dirty="0"/>
              <a:t>Timestamp</a:t>
            </a:r>
          </a:p>
          <a:p>
            <a:pPr marL="1200150" lvl="2" indent="-285750">
              <a:buFont typeface="Arial" panose="020B0604020202020204" pitchFamily="34" charset="0"/>
              <a:buChar char="•"/>
            </a:pPr>
            <a:r>
              <a:rPr lang="en-US" dirty="0"/>
              <a:t> # of Passenger</a:t>
            </a:r>
          </a:p>
          <a:p>
            <a:pPr marL="1200150" lvl="2" indent="-285750">
              <a:buFont typeface="Arial" panose="020B0604020202020204" pitchFamily="34" charset="0"/>
              <a:buChar char="•"/>
            </a:pPr>
            <a:r>
              <a:rPr lang="en-US" dirty="0"/>
              <a:t>Coordinate</a:t>
            </a:r>
            <a:br>
              <a:rPr lang="en-US" dirty="0"/>
            </a:br>
            <a:endParaRPr lang="en-US" dirty="0"/>
          </a:p>
        </p:txBody>
      </p:sp>
    </p:spTree>
    <p:extLst>
      <p:ext uri="{BB962C8B-B14F-4D97-AF65-F5344CB8AC3E}">
        <p14:creationId xmlns:p14="http://schemas.microsoft.com/office/powerpoint/2010/main" val="16176676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CF39A-4D42-4628-9AD2-355B17E475B4}"/>
              </a:ext>
            </a:extLst>
          </p:cNvPr>
          <p:cNvSpPr>
            <a:spLocks noGrp="1"/>
          </p:cNvSpPr>
          <p:nvPr>
            <p:ph type="title"/>
          </p:nvPr>
        </p:nvSpPr>
        <p:spPr/>
        <p:txBody>
          <a:bodyPr/>
          <a:lstStyle/>
          <a:p>
            <a:r>
              <a:rPr lang="en-US" dirty="0"/>
              <a:t>Commuters - Taxi</a:t>
            </a:r>
          </a:p>
        </p:txBody>
      </p:sp>
      <p:sp>
        <p:nvSpPr>
          <p:cNvPr id="8" name="矩形: 圆角 5">
            <a:extLst>
              <a:ext uri="{FF2B5EF4-FFF2-40B4-BE49-F238E27FC236}">
                <a16:creationId xmlns:a16="http://schemas.microsoft.com/office/drawing/2014/main" id="{8878611D-5C0B-4D8B-97A0-F20A59E65596}"/>
              </a:ext>
            </a:extLst>
          </p:cNvPr>
          <p:cNvSpPr/>
          <p:nvPr/>
        </p:nvSpPr>
        <p:spPr>
          <a:xfrm>
            <a:off x="599768" y="1107037"/>
            <a:ext cx="8857594" cy="4420460"/>
          </a:xfrm>
          <a:prstGeom prst="roundRect">
            <a:avLst/>
          </a:prstGeom>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9" name="文本框 6">
            <a:extLst>
              <a:ext uri="{FF2B5EF4-FFF2-40B4-BE49-F238E27FC236}">
                <a16:creationId xmlns:a16="http://schemas.microsoft.com/office/drawing/2014/main" id="{61443A98-3BDE-4106-9D32-F8CF5768C9E0}"/>
              </a:ext>
            </a:extLst>
          </p:cNvPr>
          <p:cNvSpPr txBox="1"/>
          <p:nvPr/>
        </p:nvSpPr>
        <p:spPr>
          <a:xfrm>
            <a:off x="919378" y="1285628"/>
            <a:ext cx="7778056" cy="2308324"/>
          </a:xfrm>
          <a:prstGeom prst="rect">
            <a:avLst/>
          </a:prstGeom>
          <a:noFill/>
        </p:spPr>
        <p:txBody>
          <a:bodyPr wrap="square" rtlCol="0">
            <a:spAutoFit/>
          </a:bodyPr>
          <a:lstStyle/>
          <a:p>
            <a:r>
              <a:rPr lang="en-US" b="1" dirty="0"/>
              <a:t>Data clean-up</a:t>
            </a:r>
          </a:p>
          <a:p>
            <a:pPr marL="285750" indent="-285750">
              <a:buFont typeface="Arial" panose="020B0604020202020204" pitchFamily="34" charset="0"/>
              <a:buChar char="•"/>
            </a:pPr>
            <a:r>
              <a:rPr lang="en-US" dirty="0"/>
              <a:t>Simplify the dataset columns to timestamp, # of passenger, coordinate.</a:t>
            </a:r>
          </a:p>
          <a:p>
            <a:pPr marL="285750" indent="-285750">
              <a:buFont typeface="Arial" panose="020B0604020202020204" pitchFamily="34" charset="0"/>
              <a:buChar char="•"/>
            </a:pPr>
            <a:r>
              <a:rPr lang="en-US" dirty="0"/>
              <a:t>Iteratively manipulated dataset to standardized the datetime format and add corresponding weekday and hour.</a:t>
            </a:r>
          </a:p>
          <a:p>
            <a:pPr marL="285750" indent="-285750">
              <a:buFont typeface="Arial" panose="020B0604020202020204" pitchFamily="34" charset="0"/>
              <a:buChar char="•"/>
            </a:pPr>
            <a:r>
              <a:rPr lang="en-US" dirty="0"/>
              <a:t>Aggregate the # of passenger based on the location which is achieved by slicing the latitude and longitude with a </a:t>
            </a:r>
            <a:r>
              <a:rPr lang="en-US" dirty="0" err="1"/>
              <a:t>stepsize</a:t>
            </a:r>
            <a:r>
              <a:rPr lang="en-US" dirty="0"/>
              <a:t> [0.001]</a:t>
            </a:r>
          </a:p>
          <a:p>
            <a:pPr marL="285750" indent="-285750">
              <a:buFont typeface="Arial" panose="020B0604020202020204" pitchFamily="34" charset="0"/>
              <a:buChar char="•"/>
            </a:pPr>
            <a:r>
              <a:rPr lang="en-US" dirty="0"/>
              <a:t>Calculate each point belong to which precinct and then group by precinct.</a:t>
            </a:r>
            <a:br>
              <a:rPr lang="en-US" dirty="0"/>
            </a:br>
            <a:endParaRPr lang="en-US" dirty="0"/>
          </a:p>
        </p:txBody>
      </p:sp>
      <p:sp>
        <p:nvSpPr>
          <p:cNvPr id="6" name="文本框 6">
            <a:extLst>
              <a:ext uri="{FF2B5EF4-FFF2-40B4-BE49-F238E27FC236}">
                <a16:creationId xmlns:a16="http://schemas.microsoft.com/office/drawing/2014/main" id="{DE909C10-6115-41CC-9183-9D954493492F}"/>
              </a:ext>
            </a:extLst>
          </p:cNvPr>
          <p:cNvSpPr txBox="1"/>
          <p:nvPr/>
        </p:nvSpPr>
        <p:spPr>
          <a:xfrm>
            <a:off x="919378" y="3882159"/>
            <a:ext cx="8527705" cy="1477328"/>
          </a:xfrm>
          <a:prstGeom prst="rect">
            <a:avLst/>
          </a:prstGeom>
          <a:noFill/>
        </p:spPr>
        <p:txBody>
          <a:bodyPr wrap="square" rtlCol="0">
            <a:spAutoFit/>
          </a:bodyPr>
          <a:lstStyle/>
          <a:p>
            <a:r>
              <a:rPr lang="en-US" b="1" dirty="0"/>
              <a:t>Tools</a:t>
            </a:r>
          </a:p>
          <a:p>
            <a:pPr marL="285750" indent="-285750">
              <a:buFont typeface="Arial" panose="020B0604020202020204" pitchFamily="34" charset="0"/>
              <a:buChar char="•"/>
            </a:pPr>
            <a:r>
              <a:rPr lang="en-US" dirty="0"/>
              <a:t>Python: Pandas, </a:t>
            </a:r>
            <a:r>
              <a:rPr lang="en-US" dirty="0" err="1"/>
              <a:t>Numpy</a:t>
            </a:r>
            <a:r>
              <a:rPr lang="en-US" dirty="0"/>
              <a:t> </a:t>
            </a:r>
          </a:p>
          <a:p>
            <a:pPr marL="285750" indent="-285750">
              <a:buFont typeface="Arial" panose="020B0604020202020204" pitchFamily="34" charset="0"/>
              <a:buChar char="•"/>
            </a:pPr>
            <a:r>
              <a:rPr lang="en-US" dirty="0"/>
              <a:t>Google Cloud: By using compute engine with large memory size to avoid “</a:t>
            </a:r>
            <a:r>
              <a:rPr lang="en-US" dirty="0" err="1"/>
              <a:t>OutofMemory</a:t>
            </a:r>
            <a:r>
              <a:rPr lang="en-US" dirty="0"/>
              <a:t>” issue when manipulating large dataset</a:t>
            </a:r>
            <a:br>
              <a:rPr lang="en-US" dirty="0"/>
            </a:br>
            <a:endParaRPr lang="en-US" dirty="0"/>
          </a:p>
        </p:txBody>
      </p:sp>
    </p:spTree>
    <p:extLst>
      <p:ext uri="{BB962C8B-B14F-4D97-AF65-F5344CB8AC3E}">
        <p14:creationId xmlns:p14="http://schemas.microsoft.com/office/powerpoint/2010/main" val="1797444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19592-D4B2-491F-96ED-2ED365501F86}"/>
              </a:ext>
            </a:extLst>
          </p:cNvPr>
          <p:cNvSpPr>
            <a:spLocks noGrp="1"/>
          </p:cNvSpPr>
          <p:nvPr>
            <p:ph type="title"/>
          </p:nvPr>
        </p:nvSpPr>
        <p:spPr/>
        <p:txBody>
          <a:bodyPr/>
          <a:lstStyle/>
          <a:p>
            <a:r>
              <a:rPr lang="en-US" dirty="0"/>
              <a:t>TAXI - Result</a:t>
            </a:r>
          </a:p>
        </p:txBody>
      </p:sp>
      <p:pic>
        <p:nvPicPr>
          <p:cNvPr id="3" name="Picture 2">
            <a:extLst>
              <a:ext uri="{FF2B5EF4-FFF2-40B4-BE49-F238E27FC236}">
                <a16:creationId xmlns:a16="http://schemas.microsoft.com/office/drawing/2014/main" id="{A5CC3235-2649-4C65-AD4A-1B235AB51965}"/>
              </a:ext>
            </a:extLst>
          </p:cNvPr>
          <p:cNvPicPr>
            <a:picLocks noChangeAspect="1"/>
          </p:cNvPicPr>
          <p:nvPr/>
        </p:nvPicPr>
        <p:blipFill>
          <a:blip r:embed="rId2"/>
          <a:stretch>
            <a:fillRect/>
          </a:stretch>
        </p:blipFill>
        <p:spPr>
          <a:xfrm>
            <a:off x="3507747" y="1256082"/>
            <a:ext cx="4891974" cy="3044054"/>
          </a:xfrm>
          <a:prstGeom prst="rect">
            <a:avLst/>
          </a:prstGeom>
        </p:spPr>
      </p:pic>
      <p:sp>
        <p:nvSpPr>
          <p:cNvPr id="4" name="TextBox 3">
            <a:extLst>
              <a:ext uri="{FF2B5EF4-FFF2-40B4-BE49-F238E27FC236}">
                <a16:creationId xmlns:a16="http://schemas.microsoft.com/office/drawing/2014/main" id="{C42B2AAB-692C-43FC-A983-53E9BAFD42AB}"/>
              </a:ext>
            </a:extLst>
          </p:cNvPr>
          <p:cNvSpPr txBox="1"/>
          <p:nvPr/>
        </p:nvSpPr>
        <p:spPr>
          <a:xfrm>
            <a:off x="2365153" y="4570596"/>
            <a:ext cx="7461694" cy="369332"/>
          </a:xfrm>
          <a:prstGeom prst="rect">
            <a:avLst/>
          </a:prstGeom>
          <a:noFill/>
        </p:spPr>
        <p:txBody>
          <a:bodyPr wrap="square" rtlCol="0">
            <a:spAutoFit/>
          </a:bodyPr>
          <a:lstStyle/>
          <a:p>
            <a:r>
              <a:rPr lang="en-US" dirty="0"/>
              <a:t>After data clean-up steps, the original dataset of 25GB were shrank into 45MB</a:t>
            </a:r>
          </a:p>
        </p:txBody>
      </p:sp>
    </p:spTree>
    <p:extLst>
      <p:ext uri="{BB962C8B-B14F-4D97-AF65-F5344CB8AC3E}">
        <p14:creationId xmlns:p14="http://schemas.microsoft.com/office/powerpoint/2010/main" val="1581463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CF39A-4D42-4628-9AD2-355B17E475B4}"/>
              </a:ext>
            </a:extLst>
          </p:cNvPr>
          <p:cNvSpPr>
            <a:spLocks noGrp="1"/>
          </p:cNvSpPr>
          <p:nvPr>
            <p:ph type="title"/>
          </p:nvPr>
        </p:nvSpPr>
        <p:spPr/>
        <p:txBody>
          <a:bodyPr/>
          <a:lstStyle/>
          <a:p>
            <a:r>
              <a:rPr lang="en-US" dirty="0"/>
              <a:t>Crimes</a:t>
            </a:r>
          </a:p>
        </p:txBody>
      </p:sp>
      <p:sp>
        <p:nvSpPr>
          <p:cNvPr id="8" name="矩形: 圆角 5">
            <a:extLst>
              <a:ext uri="{FF2B5EF4-FFF2-40B4-BE49-F238E27FC236}">
                <a16:creationId xmlns:a16="http://schemas.microsoft.com/office/drawing/2014/main" id="{8878611D-5C0B-4D8B-97A0-F20A59E65596}"/>
              </a:ext>
            </a:extLst>
          </p:cNvPr>
          <p:cNvSpPr/>
          <p:nvPr/>
        </p:nvSpPr>
        <p:spPr>
          <a:xfrm>
            <a:off x="599768" y="1107037"/>
            <a:ext cx="8857594" cy="4420460"/>
          </a:xfrm>
          <a:prstGeom prst="roundRect">
            <a:avLst/>
          </a:prstGeom>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9" name="文本框 6">
            <a:extLst>
              <a:ext uri="{FF2B5EF4-FFF2-40B4-BE49-F238E27FC236}">
                <a16:creationId xmlns:a16="http://schemas.microsoft.com/office/drawing/2014/main" id="{61443A98-3BDE-4106-9D32-F8CF5768C9E0}"/>
              </a:ext>
            </a:extLst>
          </p:cNvPr>
          <p:cNvSpPr txBox="1"/>
          <p:nvPr/>
        </p:nvSpPr>
        <p:spPr>
          <a:xfrm>
            <a:off x="919377" y="1285628"/>
            <a:ext cx="8527705" cy="3693319"/>
          </a:xfrm>
          <a:prstGeom prst="rect">
            <a:avLst/>
          </a:prstGeom>
          <a:noFill/>
        </p:spPr>
        <p:txBody>
          <a:bodyPr wrap="square" rtlCol="0">
            <a:spAutoFit/>
          </a:bodyPr>
          <a:lstStyle/>
          <a:p>
            <a:r>
              <a:rPr lang="en-US" b="1" dirty="0"/>
              <a:t>Dataset</a:t>
            </a:r>
            <a:r>
              <a:rPr lang="zh-CN" altLang="en-US" b="1" dirty="0"/>
              <a:t> </a:t>
            </a:r>
            <a:r>
              <a:rPr lang="en-US" altLang="zh-CN" b="1" dirty="0"/>
              <a:t>(53MB)</a:t>
            </a:r>
            <a:endParaRPr lang="en-US" b="1" dirty="0"/>
          </a:p>
          <a:p>
            <a:pPr marL="285750" indent="-285750">
              <a:buFont typeface="Arial" panose="020B0604020202020204" pitchFamily="34" charset="0"/>
              <a:buChar char="•"/>
            </a:pPr>
            <a:r>
              <a:rPr lang="en-US" dirty="0"/>
              <a:t>2014 New York City Crimes – </a:t>
            </a:r>
            <a:r>
              <a:rPr lang="en-US" dirty="0">
                <a:hlinkClick r:id="rId2"/>
              </a:rPr>
              <a:t>https://www.kaggle.com/adamschroeder/crimes-new-york-city#Crime_Column_Description.csv</a:t>
            </a:r>
            <a:endParaRPr lang="en-US" dirty="0"/>
          </a:p>
          <a:p>
            <a:pPr marL="285750" indent="-285750">
              <a:buFont typeface="Arial" panose="020B0604020202020204" pitchFamily="34" charset="0"/>
              <a:buChar char="•"/>
            </a:pPr>
            <a:r>
              <a:rPr lang="en-US" dirty="0"/>
              <a:t>Dataset Description:</a:t>
            </a:r>
          </a:p>
          <a:p>
            <a:pPr marL="742950" lvl="1" indent="-285750">
              <a:buFont typeface="Arial" panose="020B0604020202020204" pitchFamily="34" charset="0"/>
              <a:buChar char="•"/>
            </a:pPr>
            <a:r>
              <a:rPr lang="en-US" dirty="0"/>
              <a:t>2014-2015 Crimes reported in all 5 boroughs of New York City</a:t>
            </a:r>
          </a:p>
          <a:p>
            <a:pPr marL="742950" lvl="1" indent="-285750">
              <a:buFont typeface="Arial" panose="020B0604020202020204" pitchFamily="34" charset="0"/>
              <a:buChar char="•"/>
            </a:pPr>
            <a:r>
              <a:rPr lang="en-US" dirty="0"/>
              <a:t>Attributes: </a:t>
            </a:r>
          </a:p>
          <a:p>
            <a:pPr marL="1200150" lvl="2" indent="-285750">
              <a:buFont typeface="Arial" panose="020B0604020202020204" pitchFamily="34" charset="0"/>
              <a:buChar char="•"/>
            </a:pPr>
            <a:r>
              <a:rPr lang="en-US" dirty="0"/>
              <a:t>Id</a:t>
            </a:r>
          </a:p>
          <a:p>
            <a:pPr marL="1200150" lvl="2" indent="-285750">
              <a:buFont typeface="Arial" panose="020B0604020202020204" pitchFamily="34" charset="0"/>
              <a:buChar char="•"/>
            </a:pPr>
            <a:r>
              <a:rPr lang="en-US" dirty="0"/>
              <a:t>Timestamp</a:t>
            </a:r>
          </a:p>
          <a:p>
            <a:pPr marL="1200150" lvl="2" indent="-285750">
              <a:buFont typeface="Arial" panose="020B0604020202020204" pitchFamily="34" charset="0"/>
              <a:buChar char="•"/>
            </a:pPr>
            <a:r>
              <a:rPr lang="en-US" dirty="0"/>
              <a:t>Precinct number</a:t>
            </a:r>
          </a:p>
          <a:p>
            <a:pPr marL="1200150" lvl="2" indent="-285750">
              <a:buFont typeface="Arial" panose="020B0604020202020204" pitchFamily="34" charset="0"/>
              <a:buChar char="•"/>
            </a:pPr>
            <a:r>
              <a:rPr lang="en-US" dirty="0"/>
              <a:t>Coordinate</a:t>
            </a:r>
            <a:br>
              <a:rPr lang="en-US" dirty="0"/>
            </a:br>
            <a:endParaRPr lang="en-US" dirty="0"/>
          </a:p>
          <a:p>
            <a:br>
              <a:rPr lang="en-US" dirty="0"/>
            </a:br>
            <a:endParaRPr lang="en-US" dirty="0"/>
          </a:p>
        </p:txBody>
      </p:sp>
    </p:spTree>
    <p:extLst>
      <p:ext uri="{BB962C8B-B14F-4D97-AF65-F5344CB8AC3E}">
        <p14:creationId xmlns:p14="http://schemas.microsoft.com/office/powerpoint/2010/main" val="2226089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CF39A-4D42-4628-9AD2-355B17E475B4}"/>
              </a:ext>
            </a:extLst>
          </p:cNvPr>
          <p:cNvSpPr>
            <a:spLocks noGrp="1"/>
          </p:cNvSpPr>
          <p:nvPr>
            <p:ph type="title"/>
          </p:nvPr>
        </p:nvSpPr>
        <p:spPr/>
        <p:txBody>
          <a:bodyPr/>
          <a:lstStyle/>
          <a:p>
            <a:r>
              <a:rPr lang="en-US" dirty="0"/>
              <a:t>Crimes</a:t>
            </a:r>
          </a:p>
        </p:txBody>
      </p:sp>
      <p:sp>
        <p:nvSpPr>
          <p:cNvPr id="8" name="矩形: 圆角 5">
            <a:extLst>
              <a:ext uri="{FF2B5EF4-FFF2-40B4-BE49-F238E27FC236}">
                <a16:creationId xmlns:a16="http://schemas.microsoft.com/office/drawing/2014/main" id="{8878611D-5C0B-4D8B-97A0-F20A59E65596}"/>
              </a:ext>
            </a:extLst>
          </p:cNvPr>
          <p:cNvSpPr/>
          <p:nvPr/>
        </p:nvSpPr>
        <p:spPr>
          <a:xfrm>
            <a:off x="599768" y="1107037"/>
            <a:ext cx="8857594" cy="4420460"/>
          </a:xfrm>
          <a:prstGeom prst="roundRect">
            <a:avLst/>
          </a:prstGeom>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9" name="文本框 6">
            <a:extLst>
              <a:ext uri="{FF2B5EF4-FFF2-40B4-BE49-F238E27FC236}">
                <a16:creationId xmlns:a16="http://schemas.microsoft.com/office/drawing/2014/main" id="{61443A98-3BDE-4106-9D32-F8CF5768C9E0}"/>
              </a:ext>
            </a:extLst>
          </p:cNvPr>
          <p:cNvSpPr txBox="1"/>
          <p:nvPr/>
        </p:nvSpPr>
        <p:spPr>
          <a:xfrm>
            <a:off x="919377" y="1285628"/>
            <a:ext cx="8527705" cy="1754326"/>
          </a:xfrm>
          <a:prstGeom prst="rect">
            <a:avLst/>
          </a:prstGeom>
          <a:noFill/>
        </p:spPr>
        <p:txBody>
          <a:bodyPr wrap="square" rtlCol="0">
            <a:spAutoFit/>
          </a:bodyPr>
          <a:lstStyle/>
          <a:p>
            <a:r>
              <a:rPr lang="en-US" b="1" dirty="0"/>
              <a:t>Data clean-up</a:t>
            </a:r>
          </a:p>
          <a:p>
            <a:pPr marL="285750" indent="-285750">
              <a:buFont typeface="Arial" panose="020B0604020202020204" pitchFamily="34" charset="0"/>
              <a:buChar char="•"/>
            </a:pPr>
            <a:r>
              <a:rPr lang="en-US" dirty="0"/>
              <a:t>Simplify the dataset to weekday, hour, precinct, latitude, longitude</a:t>
            </a:r>
          </a:p>
          <a:p>
            <a:pPr marL="285750" indent="-285750">
              <a:buFont typeface="Arial" panose="020B0604020202020204" pitchFamily="34" charset="0"/>
              <a:buChar char="•"/>
            </a:pPr>
            <a:r>
              <a:rPr lang="en-US" dirty="0"/>
              <a:t>Aggregated the data based on precinct number.</a:t>
            </a:r>
          </a:p>
          <a:p>
            <a:pPr marL="285750" indent="-285750">
              <a:buFont typeface="Arial" panose="020B0604020202020204" pitchFamily="34" charset="0"/>
              <a:buChar char="•"/>
            </a:pPr>
            <a:r>
              <a:rPr lang="en-US" dirty="0"/>
              <a:t>Aggregate the number of precinct based on the location which is achieved by slicing the latitude and longitude with a </a:t>
            </a:r>
            <a:r>
              <a:rPr lang="en-US" dirty="0" err="1"/>
              <a:t>stepsize</a:t>
            </a:r>
            <a:r>
              <a:rPr lang="en-US" dirty="0"/>
              <a:t> [0.001]</a:t>
            </a:r>
            <a:br>
              <a:rPr lang="en-US" dirty="0"/>
            </a:br>
            <a:endParaRPr lang="en-US" dirty="0"/>
          </a:p>
        </p:txBody>
      </p:sp>
      <p:sp>
        <p:nvSpPr>
          <p:cNvPr id="5" name="文本框 6">
            <a:extLst>
              <a:ext uri="{FF2B5EF4-FFF2-40B4-BE49-F238E27FC236}">
                <a16:creationId xmlns:a16="http://schemas.microsoft.com/office/drawing/2014/main" id="{BE5B5A0E-7AC1-5444-B944-58976315AF4A}"/>
              </a:ext>
            </a:extLst>
          </p:cNvPr>
          <p:cNvSpPr txBox="1"/>
          <p:nvPr/>
        </p:nvSpPr>
        <p:spPr>
          <a:xfrm>
            <a:off x="909097" y="3406563"/>
            <a:ext cx="8527705" cy="923330"/>
          </a:xfrm>
          <a:prstGeom prst="rect">
            <a:avLst/>
          </a:prstGeom>
          <a:noFill/>
        </p:spPr>
        <p:txBody>
          <a:bodyPr wrap="square" rtlCol="0">
            <a:spAutoFit/>
          </a:bodyPr>
          <a:lstStyle/>
          <a:p>
            <a:r>
              <a:rPr lang="en-US" b="1" dirty="0"/>
              <a:t>Tools</a:t>
            </a:r>
          </a:p>
          <a:p>
            <a:pPr marL="285750" indent="-285750">
              <a:buFont typeface="Arial" panose="020B0604020202020204" pitchFamily="34" charset="0"/>
              <a:buChar char="•"/>
            </a:pPr>
            <a:r>
              <a:rPr lang="en-US" dirty="0"/>
              <a:t>Python: pandas, </a:t>
            </a:r>
            <a:r>
              <a:rPr lang="en-US" dirty="0" err="1"/>
              <a:t>numpy</a:t>
            </a:r>
            <a:br>
              <a:rPr lang="en-US" dirty="0"/>
            </a:br>
            <a:endParaRPr lang="en-US" dirty="0"/>
          </a:p>
        </p:txBody>
      </p:sp>
    </p:spTree>
    <p:extLst>
      <p:ext uri="{BB962C8B-B14F-4D97-AF65-F5344CB8AC3E}">
        <p14:creationId xmlns:p14="http://schemas.microsoft.com/office/powerpoint/2010/main" val="254533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664FE-56D4-41F3-A12E-2B0FBE2A4FEC}"/>
              </a:ext>
            </a:extLst>
          </p:cNvPr>
          <p:cNvSpPr>
            <a:spLocks noGrp="1"/>
          </p:cNvSpPr>
          <p:nvPr>
            <p:ph type="title"/>
          </p:nvPr>
        </p:nvSpPr>
        <p:spPr/>
        <p:txBody>
          <a:bodyPr/>
          <a:lstStyle/>
          <a:p>
            <a:r>
              <a:rPr lang="en-US" dirty="0"/>
              <a:t>Crimes Result</a:t>
            </a:r>
          </a:p>
        </p:txBody>
      </p:sp>
      <p:pic>
        <p:nvPicPr>
          <p:cNvPr id="3" name="Picture 2">
            <a:extLst>
              <a:ext uri="{FF2B5EF4-FFF2-40B4-BE49-F238E27FC236}">
                <a16:creationId xmlns:a16="http://schemas.microsoft.com/office/drawing/2014/main" id="{5B41C8D5-FC66-400A-8AB4-7000D2CBB1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1798" y="250190"/>
            <a:ext cx="2528404" cy="5067946"/>
          </a:xfrm>
          <a:prstGeom prst="rect">
            <a:avLst/>
          </a:prstGeom>
        </p:spPr>
      </p:pic>
    </p:spTree>
    <p:extLst>
      <p:ext uri="{BB962C8B-B14F-4D97-AF65-F5344CB8AC3E}">
        <p14:creationId xmlns:p14="http://schemas.microsoft.com/office/powerpoint/2010/main" val="8545905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CF39A-4D42-4628-9AD2-355B17E475B4}"/>
              </a:ext>
            </a:extLst>
          </p:cNvPr>
          <p:cNvSpPr>
            <a:spLocks noGrp="1"/>
          </p:cNvSpPr>
          <p:nvPr>
            <p:ph type="title"/>
          </p:nvPr>
        </p:nvSpPr>
        <p:spPr/>
        <p:txBody>
          <a:bodyPr/>
          <a:lstStyle/>
          <a:p>
            <a:r>
              <a:rPr lang="en-US" dirty="0"/>
              <a:t>Sentiment</a:t>
            </a:r>
          </a:p>
        </p:txBody>
      </p:sp>
      <p:sp>
        <p:nvSpPr>
          <p:cNvPr id="8" name="矩形: 圆角 5">
            <a:extLst>
              <a:ext uri="{FF2B5EF4-FFF2-40B4-BE49-F238E27FC236}">
                <a16:creationId xmlns:a16="http://schemas.microsoft.com/office/drawing/2014/main" id="{8878611D-5C0B-4D8B-97A0-F20A59E65596}"/>
              </a:ext>
            </a:extLst>
          </p:cNvPr>
          <p:cNvSpPr/>
          <p:nvPr/>
        </p:nvSpPr>
        <p:spPr>
          <a:xfrm>
            <a:off x="599768" y="1107037"/>
            <a:ext cx="8857594" cy="4420460"/>
          </a:xfrm>
          <a:prstGeom prst="roundRect">
            <a:avLst/>
          </a:prstGeom>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9" name="文本框 6">
            <a:extLst>
              <a:ext uri="{FF2B5EF4-FFF2-40B4-BE49-F238E27FC236}">
                <a16:creationId xmlns:a16="http://schemas.microsoft.com/office/drawing/2014/main" id="{61443A98-3BDE-4106-9D32-F8CF5768C9E0}"/>
              </a:ext>
            </a:extLst>
          </p:cNvPr>
          <p:cNvSpPr txBox="1"/>
          <p:nvPr/>
        </p:nvSpPr>
        <p:spPr>
          <a:xfrm>
            <a:off x="919377" y="1285628"/>
            <a:ext cx="8527705" cy="4524315"/>
          </a:xfrm>
          <a:prstGeom prst="rect">
            <a:avLst/>
          </a:prstGeom>
          <a:noFill/>
        </p:spPr>
        <p:txBody>
          <a:bodyPr wrap="square" rtlCol="0">
            <a:spAutoFit/>
          </a:bodyPr>
          <a:lstStyle/>
          <a:p>
            <a:r>
              <a:rPr lang="en-US" b="1" dirty="0"/>
              <a:t>Dataset (total: 313.7GB)</a:t>
            </a:r>
          </a:p>
          <a:p>
            <a:r>
              <a:rPr lang="en-US" dirty="0"/>
              <a:t>2014 Twitter Dataset – </a:t>
            </a:r>
            <a:r>
              <a:rPr lang="en-US" dirty="0">
                <a:hlinkClick r:id="rId2"/>
              </a:rPr>
              <a:t>https://archive.org/details/twitterstream?and[]=year%3A%222014%22</a:t>
            </a:r>
            <a:endParaRPr lang="en-US" dirty="0"/>
          </a:p>
          <a:p>
            <a:endParaRPr lang="en-US" dirty="0"/>
          </a:p>
          <a:p>
            <a:pPr marL="285750" indent="-285750">
              <a:buFont typeface="Arial" panose="020B0604020202020204" pitchFamily="34" charset="0"/>
              <a:buChar char="•"/>
            </a:pPr>
            <a:r>
              <a:rPr lang="en-US" dirty="0"/>
              <a:t>Dataset Description:</a:t>
            </a:r>
          </a:p>
          <a:p>
            <a:pPr marL="742950" lvl="1" indent="-285750">
              <a:buFont typeface="Arial" panose="020B0604020202020204" pitchFamily="34" charset="0"/>
              <a:buChar char="•"/>
            </a:pPr>
            <a:r>
              <a:rPr lang="en-US" dirty="0"/>
              <a:t>Twitter post of all year</a:t>
            </a:r>
          </a:p>
          <a:p>
            <a:pPr marL="742950" lvl="1" indent="-285750">
              <a:buFont typeface="Arial" panose="020B0604020202020204" pitchFamily="34" charset="0"/>
              <a:buChar char="•"/>
            </a:pPr>
            <a:r>
              <a:rPr lang="en-US" dirty="0"/>
              <a:t>Attributes: </a:t>
            </a:r>
          </a:p>
          <a:p>
            <a:pPr marL="1200150" lvl="2" indent="-285750">
              <a:buFont typeface="Arial" panose="020B0604020202020204" pitchFamily="34" charset="0"/>
              <a:buChar char="•"/>
            </a:pPr>
            <a:r>
              <a:rPr lang="en-US" dirty="0"/>
              <a:t>Context</a:t>
            </a:r>
          </a:p>
          <a:p>
            <a:pPr marL="1200150" lvl="2" indent="-285750">
              <a:buFont typeface="Arial" panose="020B0604020202020204" pitchFamily="34" charset="0"/>
              <a:buChar char="•"/>
            </a:pPr>
            <a:r>
              <a:rPr lang="en-US" dirty="0"/>
              <a:t>Timestamp</a:t>
            </a:r>
          </a:p>
          <a:p>
            <a:pPr marL="1200150" lvl="2" indent="-285750">
              <a:buFont typeface="Arial" panose="020B0604020202020204" pitchFamily="34" charset="0"/>
              <a:buChar char="•"/>
            </a:pPr>
            <a:r>
              <a:rPr lang="en-US" dirty="0"/>
              <a:t>User</a:t>
            </a:r>
          </a:p>
          <a:p>
            <a:pPr marL="1200150" lvl="2" indent="-285750">
              <a:buFont typeface="Arial" panose="020B0604020202020204" pitchFamily="34" charset="0"/>
              <a:buChar char="•"/>
            </a:pPr>
            <a:r>
              <a:rPr lang="en-US" dirty="0"/>
              <a:t>Description</a:t>
            </a:r>
          </a:p>
          <a:p>
            <a:pPr marL="1200150" lvl="2" indent="-285750">
              <a:buFont typeface="Arial" panose="020B0604020202020204" pitchFamily="34" charset="0"/>
              <a:buChar char="•"/>
            </a:pPr>
            <a:r>
              <a:rPr lang="en-US" dirty="0"/>
              <a:t>Location</a:t>
            </a:r>
            <a:br>
              <a:rPr lang="en-US" dirty="0"/>
            </a:br>
            <a:endParaRPr lang="en-US" dirty="0"/>
          </a:p>
          <a:p>
            <a:br>
              <a:rPr lang="en-US" dirty="0"/>
            </a:b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23916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CF39A-4D42-4628-9AD2-355B17E475B4}"/>
              </a:ext>
            </a:extLst>
          </p:cNvPr>
          <p:cNvSpPr>
            <a:spLocks noGrp="1"/>
          </p:cNvSpPr>
          <p:nvPr>
            <p:ph type="title"/>
          </p:nvPr>
        </p:nvSpPr>
        <p:spPr/>
        <p:txBody>
          <a:bodyPr/>
          <a:lstStyle/>
          <a:p>
            <a:r>
              <a:rPr lang="en-US" dirty="0"/>
              <a:t>Sentiment</a:t>
            </a:r>
          </a:p>
        </p:txBody>
      </p:sp>
      <p:sp>
        <p:nvSpPr>
          <p:cNvPr id="8" name="矩形: 圆角 5">
            <a:extLst>
              <a:ext uri="{FF2B5EF4-FFF2-40B4-BE49-F238E27FC236}">
                <a16:creationId xmlns:a16="http://schemas.microsoft.com/office/drawing/2014/main" id="{8878611D-5C0B-4D8B-97A0-F20A59E65596}"/>
              </a:ext>
            </a:extLst>
          </p:cNvPr>
          <p:cNvSpPr/>
          <p:nvPr/>
        </p:nvSpPr>
        <p:spPr>
          <a:xfrm>
            <a:off x="599768" y="1107037"/>
            <a:ext cx="8857594" cy="4420460"/>
          </a:xfrm>
          <a:prstGeom prst="roundRect">
            <a:avLst/>
          </a:prstGeom>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9" name="文本框 6">
            <a:extLst>
              <a:ext uri="{FF2B5EF4-FFF2-40B4-BE49-F238E27FC236}">
                <a16:creationId xmlns:a16="http://schemas.microsoft.com/office/drawing/2014/main" id="{61443A98-3BDE-4106-9D32-F8CF5768C9E0}"/>
              </a:ext>
            </a:extLst>
          </p:cNvPr>
          <p:cNvSpPr txBox="1"/>
          <p:nvPr/>
        </p:nvSpPr>
        <p:spPr>
          <a:xfrm>
            <a:off x="919377" y="1285628"/>
            <a:ext cx="8527705" cy="1754326"/>
          </a:xfrm>
          <a:prstGeom prst="rect">
            <a:avLst/>
          </a:prstGeom>
          <a:noFill/>
        </p:spPr>
        <p:txBody>
          <a:bodyPr wrap="square" rtlCol="0">
            <a:spAutoFit/>
          </a:bodyPr>
          <a:lstStyle/>
          <a:p>
            <a:r>
              <a:rPr lang="en-US" b="1" dirty="0"/>
              <a:t>Data clean-up</a:t>
            </a:r>
          </a:p>
          <a:p>
            <a:pPr marL="285750" indent="-285750">
              <a:buFont typeface="Arial" panose="020B0604020202020204" pitchFamily="34" charset="0"/>
              <a:buChar char="•"/>
            </a:pPr>
            <a:r>
              <a:rPr lang="en-US" dirty="0"/>
              <a:t>Simplify the dataset to weekday, hour, precinct, latitude, longitude</a:t>
            </a:r>
          </a:p>
          <a:p>
            <a:pPr marL="285750" indent="-285750">
              <a:buFont typeface="Arial" panose="020B0604020202020204" pitchFamily="34" charset="0"/>
              <a:buChar char="•"/>
            </a:pPr>
            <a:r>
              <a:rPr lang="en-US" dirty="0"/>
              <a:t>Aggregated the data based on precinct number.</a:t>
            </a:r>
          </a:p>
          <a:p>
            <a:pPr marL="285750" indent="-285750">
              <a:buFont typeface="Arial" panose="020B0604020202020204" pitchFamily="34" charset="0"/>
              <a:buChar char="•"/>
            </a:pPr>
            <a:r>
              <a:rPr lang="en-US" dirty="0"/>
              <a:t>Aggregate the number of precinct based on the location which is achieved by slicing the latitude and longitude with a </a:t>
            </a:r>
            <a:r>
              <a:rPr lang="en-US" dirty="0" err="1"/>
              <a:t>stepsize</a:t>
            </a:r>
            <a:r>
              <a:rPr lang="en-US" dirty="0"/>
              <a:t> [0.001]</a:t>
            </a:r>
            <a:br>
              <a:rPr lang="en-US" dirty="0"/>
            </a:br>
            <a:endParaRPr lang="en-US" dirty="0"/>
          </a:p>
        </p:txBody>
      </p:sp>
      <p:sp>
        <p:nvSpPr>
          <p:cNvPr id="5" name="文本框 6">
            <a:extLst>
              <a:ext uri="{FF2B5EF4-FFF2-40B4-BE49-F238E27FC236}">
                <a16:creationId xmlns:a16="http://schemas.microsoft.com/office/drawing/2014/main" id="{5E2B1F3D-FCFA-CC4A-AD13-D3596E4A49D1}"/>
              </a:ext>
            </a:extLst>
          </p:cNvPr>
          <p:cNvSpPr txBox="1"/>
          <p:nvPr/>
        </p:nvSpPr>
        <p:spPr>
          <a:xfrm>
            <a:off x="909097" y="3406563"/>
            <a:ext cx="8527705" cy="923330"/>
          </a:xfrm>
          <a:prstGeom prst="rect">
            <a:avLst/>
          </a:prstGeom>
          <a:noFill/>
        </p:spPr>
        <p:txBody>
          <a:bodyPr wrap="square" rtlCol="0">
            <a:spAutoFit/>
          </a:bodyPr>
          <a:lstStyle/>
          <a:p>
            <a:r>
              <a:rPr lang="en-US" b="1" dirty="0"/>
              <a:t>Tools</a:t>
            </a:r>
          </a:p>
          <a:p>
            <a:pPr marL="285750" indent="-285750">
              <a:buFont typeface="Arial" panose="020B0604020202020204" pitchFamily="34" charset="0"/>
              <a:buChar char="•"/>
            </a:pPr>
            <a:r>
              <a:rPr lang="en-US" dirty="0"/>
              <a:t>Python: pandas, </a:t>
            </a:r>
            <a:r>
              <a:rPr lang="en-US" dirty="0" err="1"/>
              <a:t>numpy</a:t>
            </a:r>
            <a:r>
              <a:rPr lang="en-US" dirty="0"/>
              <a:t>, GCP, NLP</a:t>
            </a:r>
            <a:br>
              <a:rPr lang="en-US" dirty="0"/>
            </a:br>
            <a:endParaRPr lang="en-US" dirty="0"/>
          </a:p>
        </p:txBody>
      </p:sp>
    </p:spTree>
    <p:extLst>
      <p:ext uri="{BB962C8B-B14F-4D97-AF65-F5344CB8AC3E}">
        <p14:creationId xmlns:p14="http://schemas.microsoft.com/office/powerpoint/2010/main" val="3637284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9A275-62B2-4EE0-AFEA-F269B8A600A6}"/>
              </a:ext>
            </a:extLst>
          </p:cNvPr>
          <p:cNvSpPr>
            <a:spLocks noGrp="1"/>
          </p:cNvSpPr>
          <p:nvPr>
            <p:ph type="title"/>
          </p:nvPr>
        </p:nvSpPr>
        <p:spPr/>
        <p:txBody>
          <a:bodyPr/>
          <a:lstStyle/>
          <a:p>
            <a:r>
              <a:rPr lang="en-US" dirty="0"/>
              <a:t>Sentiment Result</a:t>
            </a:r>
          </a:p>
        </p:txBody>
      </p:sp>
      <p:pic>
        <p:nvPicPr>
          <p:cNvPr id="3" name="Picture 2">
            <a:extLst>
              <a:ext uri="{FF2B5EF4-FFF2-40B4-BE49-F238E27FC236}">
                <a16:creationId xmlns:a16="http://schemas.microsoft.com/office/drawing/2014/main" id="{4A6A4122-3088-4538-A6D7-0FA675E037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5674" y="343059"/>
            <a:ext cx="2560651" cy="5151785"/>
          </a:xfrm>
          <a:prstGeom prst="rect">
            <a:avLst/>
          </a:prstGeom>
        </p:spPr>
      </p:pic>
    </p:spTree>
    <p:extLst>
      <p:ext uri="{BB962C8B-B14F-4D97-AF65-F5344CB8AC3E}">
        <p14:creationId xmlns:p14="http://schemas.microsoft.com/office/powerpoint/2010/main" val="924976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CF39A-4D42-4628-9AD2-355B17E475B4}"/>
              </a:ext>
            </a:extLst>
          </p:cNvPr>
          <p:cNvSpPr>
            <a:spLocks noGrp="1"/>
          </p:cNvSpPr>
          <p:nvPr>
            <p:ph type="title"/>
          </p:nvPr>
        </p:nvSpPr>
        <p:spPr/>
        <p:txBody>
          <a:bodyPr>
            <a:normAutofit/>
          </a:bodyPr>
          <a:lstStyle/>
          <a:p>
            <a:r>
              <a:rPr lang="en-US" dirty="0"/>
              <a:t>Pearson Correlation</a:t>
            </a:r>
          </a:p>
        </p:txBody>
      </p:sp>
      <p:sp>
        <p:nvSpPr>
          <p:cNvPr id="3" name="矩形: 圆角 5">
            <a:extLst>
              <a:ext uri="{FF2B5EF4-FFF2-40B4-BE49-F238E27FC236}">
                <a16:creationId xmlns:a16="http://schemas.microsoft.com/office/drawing/2014/main" id="{251DC1D2-4FE5-CA4C-8850-F04137FC74E3}"/>
              </a:ext>
            </a:extLst>
          </p:cNvPr>
          <p:cNvSpPr/>
          <p:nvPr/>
        </p:nvSpPr>
        <p:spPr>
          <a:xfrm>
            <a:off x="599768" y="1107037"/>
            <a:ext cx="8857594" cy="4229719"/>
          </a:xfrm>
          <a:prstGeom prst="roundRect">
            <a:avLst/>
          </a:prstGeom>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4" name="文本框 6">
            <a:extLst>
              <a:ext uri="{FF2B5EF4-FFF2-40B4-BE49-F238E27FC236}">
                <a16:creationId xmlns:a16="http://schemas.microsoft.com/office/drawing/2014/main" id="{A662D7F2-B260-484F-95FF-186FC8FF3288}"/>
              </a:ext>
            </a:extLst>
          </p:cNvPr>
          <p:cNvSpPr txBox="1"/>
          <p:nvPr/>
        </p:nvSpPr>
        <p:spPr>
          <a:xfrm>
            <a:off x="919377" y="1285628"/>
            <a:ext cx="8527705" cy="646331"/>
          </a:xfrm>
          <a:prstGeom prst="rect">
            <a:avLst/>
          </a:prstGeom>
          <a:noFill/>
        </p:spPr>
        <p:txBody>
          <a:bodyPr wrap="square" rtlCol="0">
            <a:spAutoFit/>
          </a:bodyPr>
          <a:lstStyle/>
          <a:p>
            <a:r>
              <a:rPr lang="en-US" dirty="0"/>
              <a:t>In statistic, the Pearson correlation coefficient (PCC) is a measure of the linear correlation between two variables crimes and commuters.</a:t>
            </a:r>
          </a:p>
        </p:txBody>
      </p:sp>
      <p:pic>
        <p:nvPicPr>
          <p:cNvPr id="5" name="Picture 4">
            <a:extLst>
              <a:ext uri="{FF2B5EF4-FFF2-40B4-BE49-F238E27FC236}">
                <a16:creationId xmlns:a16="http://schemas.microsoft.com/office/drawing/2014/main" id="{428E46BC-3E4A-A343-9A50-9534EBA3DC50}"/>
              </a:ext>
            </a:extLst>
          </p:cNvPr>
          <p:cNvPicPr>
            <a:picLocks noChangeAspect="1"/>
          </p:cNvPicPr>
          <p:nvPr/>
        </p:nvPicPr>
        <p:blipFill>
          <a:blip r:embed="rId2"/>
          <a:stretch>
            <a:fillRect/>
          </a:stretch>
        </p:blipFill>
        <p:spPr>
          <a:xfrm>
            <a:off x="1217098" y="1930382"/>
            <a:ext cx="7277588" cy="3311302"/>
          </a:xfrm>
          <a:prstGeom prst="rect">
            <a:avLst/>
          </a:prstGeom>
        </p:spPr>
      </p:pic>
      <p:sp>
        <p:nvSpPr>
          <p:cNvPr id="6" name="TextBox 5">
            <a:extLst>
              <a:ext uri="{FF2B5EF4-FFF2-40B4-BE49-F238E27FC236}">
                <a16:creationId xmlns:a16="http://schemas.microsoft.com/office/drawing/2014/main" id="{96DC7F87-C345-F645-AA97-34592F2753B1}"/>
              </a:ext>
            </a:extLst>
          </p:cNvPr>
          <p:cNvSpPr txBox="1"/>
          <p:nvPr/>
        </p:nvSpPr>
        <p:spPr>
          <a:xfrm>
            <a:off x="5646836" y="5336756"/>
            <a:ext cx="7976259" cy="369332"/>
          </a:xfrm>
          <a:prstGeom prst="rect">
            <a:avLst/>
          </a:prstGeom>
          <a:noFill/>
        </p:spPr>
        <p:txBody>
          <a:bodyPr wrap="square" rtlCol="0">
            <a:spAutoFit/>
          </a:bodyPr>
          <a:lstStyle/>
          <a:p>
            <a:r>
              <a:rPr lang="en-US" dirty="0"/>
              <a:t>* Ref: https://</a:t>
            </a:r>
            <a:r>
              <a:rPr lang="en-US" dirty="0" err="1"/>
              <a:t>en.wikipedia.org</a:t>
            </a:r>
            <a:r>
              <a:rPr lang="en-US" dirty="0"/>
              <a:t>/wiki/</a:t>
            </a:r>
            <a:r>
              <a:rPr lang="en-US" dirty="0" err="1"/>
              <a:t>Pearson_correlation_coefficient</a:t>
            </a:r>
            <a:endParaRPr lang="en-US" dirty="0"/>
          </a:p>
        </p:txBody>
      </p:sp>
    </p:spTree>
    <p:extLst>
      <p:ext uri="{BB962C8B-B14F-4D97-AF65-F5344CB8AC3E}">
        <p14:creationId xmlns:p14="http://schemas.microsoft.com/office/powerpoint/2010/main" val="978381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5CA34-29DF-41C6-AB11-9A907818D63A}"/>
              </a:ext>
            </a:extLst>
          </p:cNvPr>
          <p:cNvSpPr>
            <a:spLocks noGrp="1"/>
          </p:cNvSpPr>
          <p:nvPr>
            <p:ph type="title"/>
          </p:nvPr>
        </p:nvSpPr>
        <p:spPr>
          <a:xfrm>
            <a:off x="378151" y="163104"/>
            <a:ext cx="10515600" cy="845639"/>
          </a:xfrm>
        </p:spPr>
        <p:txBody>
          <a:bodyPr/>
          <a:lstStyle/>
          <a:p>
            <a:r>
              <a:rPr lang="en-US" dirty="0"/>
              <a:t>Outline</a:t>
            </a:r>
          </a:p>
        </p:txBody>
      </p:sp>
      <p:sp>
        <p:nvSpPr>
          <p:cNvPr id="4" name="矩形: 圆角 5">
            <a:extLst>
              <a:ext uri="{FF2B5EF4-FFF2-40B4-BE49-F238E27FC236}">
                <a16:creationId xmlns:a16="http://schemas.microsoft.com/office/drawing/2014/main" id="{01FDC3A4-0FC3-425D-86A6-FCB960D14CDF}"/>
              </a:ext>
            </a:extLst>
          </p:cNvPr>
          <p:cNvSpPr/>
          <p:nvPr/>
        </p:nvSpPr>
        <p:spPr>
          <a:xfrm>
            <a:off x="599768" y="838200"/>
            <a:ext cx="8857594" cy="4678089"/>
          </a:xfrm>
          <a:prstGeom prst="roundRect">
            <a:avLst/>
          </a:prstGeom>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747FA7DA-48DC-4FA6-91F5-408B03488AC5}"/>
              </a:ext>
            </a:extLst>
          </p:cNvPr>
          <p:cNvSpPr txBox="1"/>
          <p:nvPr/>
        </p:nvSpPr>
        <p:spPr>
          <a:xfrm>
            <a:off x="1135713" y="838200"/>
            <a:ext cx="7812344"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a:t>Motivation</a:t>
            </a:r>
          </a:p>
          <a:p>
            <a:pPr marL="285750" indent="-285750">
              <a:buFont typeface="Arial" panose="020B0604020202020204" pitchFamily="34" charset="0"/>
              <a:buChar char="•"/>
            </a:pPr>
            <a:r>
              <a:rPr lang="en-US" sz="2400" dirty="0"/>
              <a:t>Data Analysis – Dataset, Algorithm, Tools</a:t>
            </a:r>
          </a:p>
          <a:p>
            <a:pPr marL="742950" lvl="1" indent="-285750">
              <a:buFont typeface="Arial" panose="020B0604020202020204" pitchFamily="34" charset="0"/>
              <a:buChar char="•"/>
            </a:pPr>
            <a:r>
              <a:rPr lang="en-US" sz="2400" dirty="0"/>
              <a:t>Commuters</a:t>
            </a:r>
          </a:p>
          <a:p>
            <a:pPr marL="1200150" lvl="2" indent="-285750">
              <a:buFont typeface="Arial" panose="020B0604020202020204" pitchFamily="34" charset="0"/>
              <a:buChar char="•"/>
            </a:pPr>
            <a:r>
              <a:rPr lang="en-US" sz="2400" dirty="0"/>
              <a:t>Taxi</a:t>
            </a:r>
          </a:p>
          <a:p>
            <a:pPr marL="1200150" lvl="2" indent="-285750">
              <a:buFont typeface="Arial" panose="020B0604020202020204" pitchFamily="34" charset="0"/>
              <a:buChar char="•"/>
            </a:pPr>
            <a:r>
              <a:rPr lang="en-US" sz="2400" dirty="0"/>
              <a:t>Subway</a:t>
            </a:r>
          </a:p>
          <a:p>
            <a:pPr marL="742950" lvl="1" indent="-285750">
              <a:buFont typeface="Arial" panose="020B0604020202020204" pitchFamily="34" charset="0"/>
              <a:buChar char="•"/>
            </a:pPr>
            <a:r>
              <a:rPr lang="en-US" sz="2400" dirty="0"/>
              <a:t>Crimes</a:t>
            </a:r>
          </a:p>
          <a:p>
            <a:pPr marL="742950" lvl="1" indent="-285750">
              <a:buFont typeface="Arial" panose="020B0604020202020204" pitchFamily="34" charset="0"/>
              <a:buChar char="•"/>
            </a:pPr>
            <a:r>
              <a:rPr lang="en-US" sz="2400" dirty="0"/>
              <a:t>Sentiment</a:t>
            </a:r>
          </a:p>
          <a:p>
            <a:pPr marL="1200150" lvl="2" indent="-285750">
              <a:buFont typeface="Arial" panose="020B0604020202020204" pitchFamily="34" charset="0"/>
              <a:buChar char="•"/>
            </a:pPr>
            <a:r>
              <a:rPr lang="en-US" sz="2400" dirty="0"/>
              <a:t>Twitter</a:t>
            </a:r>
          </a:p>
          <a:p>
            <a:pPr marL="742950" lvl="1" indent="-285750">
              <a:buFont typeface="Arial" panose="020B0604020202020204" pitchFamily="34" charset="0"/>
              <a:buChar char="•"/>
            </a:pPr>
            <a:r>
              <a:rPr lang="en-US" sz="2400" dirty="0"/>
              <a:t>Pearson Correlation</a:t>
            </a:r>
          </a:p>
          <a:p>
            <a:pPr marL="285750" indent="-285750">
              <a:buFont typeface="Arial" panose="020B0604020202020204" pitchFamily="34" charset="0"/>
              <a:buChar char="•"/>
            </a:pPr>
            <a:r>
              <a:rPr lang="en-US" sz="2400" dirty="0"/>
              <a:t>Visualization</a:t>
            </a:r>
          </a:p>
          <a:p>
            <a:pPr marL="742950" lvl="1" indent="-285750">
              <a:buFont typeface="Arial" panose="020B0604020202020204" pitchFamily="34" charset="0"/>
              <a:buChar char="•"/>
            </a:pPr>
            <a:r>
              <a:rPr lang="en-US" sz="2400" dirty="0"/>
              <a:t>Web UI  (Heatmap plot, Bubble plot, Statistic plot)</a:t>
            </a:r>
          </a:p>
          <a:p>
            <a:pPr marL="1200150" lvl="2"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17008221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B8A38-48AC-41EB-B822-F8D5BC8FC1A1}"/>
              </a:ext>
            </a:extLst>
          </p:cNvPr>
          <p:cNvSpPr>
            <a:spLocks noGrp="1"/>
          </p:cNvSpPr>
          <p:nvPr>
            <p:ph type="title"/>
          </p:nvPr>
        </p:nvSpPr>
        <p:spPr/>
        <p:txBody>
          <a:bodyPr/>
          <a:lstStyle/>
          <a:p>
            <a:r>
              <a:rPr lang="en-US" dirty="0"/>
              <a:t>Demo</a:t>
            </a:r>
          </a:p>
        </p:txBody>
      </p:sp>
      <p:pic>
        <p:nvPicPr>
          <p:cNvPr id="4" name="Picture 3" descr="A screenshot of a social media post&#10;&#10;Description automatically generated">
            <a:hlinkClick r:id="rId2"/>
            <a:extLst>
              <a:ext uri="{FF2B5EF4-FFF2-40B4-BE49-F238E27FC236}">
                <a16:creationId xmlns:a16="http://schemas.microsoft.com/office/drawing/2014/main" id="{2C5C936A-4210-49CD-BB69-3488B9A584DA}"/>
              </a:ext>
            </a:extLst>
          </p:cNvPr>
          <p:cNvPicPr>
            <a:picLocks noChangeAspect="1"/>
          </p:cNvPicPr>
          <p:nvPr/>
        </p:nvPicPr>
        <p:blipFill rotWithShape="1">
          <a:blip r:embed="rId3">
            <a:extLst>
              <a:ext uri="{28A0092B-C50C-407E-A947-70E740481C1C}">
                <a14:useLocalDpi xmlns:a14="http://schemas.microsoft.com/office/drawing/2010/main" val="0"/>
              </a:ext>
            </a:extLst>
          </a:blip>
          <a:srcRect b="9820"/>
          <a:stretch/>
        </p:blipFill>
        <p:spPr>
          <a:xfrm>
            <a:off x="1798860" y="862197"/>
            <a:ext cx="8342038" cy="4283844"/>
          </a:xfrm>
          <a:prstGeom prst="rect">
            <a:avLst/>
          </a:prstGeom>
        </p:spPr>
      </p:pic>
      <p:sp>
        <p:nvSpPr>
          <p:cNvPr id="5" name="TextBox 4">
            <a:extLst>
              <a:ext uri="{FF2B5EF4-FFF2-40B4-BE49-F238E27FC236}">
                <a16:creationId xmlns:a16="http://schemas.microsoft.com/office/drawing/2014/main" id="{185744C8-6C38-4EC7-AC08-F2A8B15EE9FD}"/>
              </a:ext>
            </a:extLst>
          </p:cNvPr>
          <p:cNvSpPr txBox="1"/>
          <p:nvPr/>
        </p:nvSpPr>
        <p:spPr>
          <a:xfrm>
            <a:off x="4424680" y="5243191"/>
            <a:ext cx="3698240" cy="369332"/>
          </a:xfrm>
          <a:prstGeom prst="rect">
            <a:avLst/>
          </a:prstGeom>
          <a:noFill/>
        </p:spPr>
        <p:txBody>
          <a:bodyPr wrap="square" rtlCol="0">
            <a:spAutoFit/>
          </a:bodyPr>
          <a:lstStyle/>
          <a:p>
            <a:r>
              <a:rPr lang="en-US" dirty="0"/>
              <a:t>Link: </a:t>
            </a:r>
            <a:r>
              <a:rPr lang="en-US" dirty="0">
                <a:hlinkClick r:id="rId2"/>
              </a:rPr>
              <a:t>http://35.231.39.145:8080/</a:t>
            </a:r>
            <a:endParaRPr lang="en-US" dirty="0"/>
          </a:p>
        </p:txBody>
      </p:sp>
    </p:spTree>
    <p:extLst>
      <p:ext uri="{BB962C8B-B14F-4D97-AF65-F5344CB8AC3E}">
        <p14:creationId xmlns:p14="http://schemas.microsoft.com/office/powerpoint/2010/main" val="1992114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930CA-F228-438B-835D-DE25B481488B}"/>
              </a:ext>
            </a:extLst>
          </p:cNvPr>
          <p:cNvSpPr>
            <a:spLocks noGrp="1"/>
          </p:cNvSpPr>
          <p:nvPr>
            <p:ph type="title"/>
          </p:nvPr>
        </p:nvSpPr>
        <p:spPr/>
        <p:txBody>
          <a:bodyPr/>
          <a:lstStyle/>
          <a:p>
            <a:r>
              <a:rPr lang="en-US" dirty="0"/>
              <a:t>Algorithms &amp; Tools</a:t>
            </a:r>
          </a:p>
        </p:txBody>
      </p:sp>
      <p:sp>
        <p:nvSpPr>
          <p:cNvPr id="3" name="矩形: 圆角 5">
            <a:extLst>
              <a:ext uri="{FF2B5EF4-FFF2-40B4-BE49-F238E27FC236}">
                <a16:creationId xmlns:a16="http://schemas.microsoft.com/office/drawing/2014/main" id="{714A3BEC-2964-47F9-B576-724C242A5EC2}"/>
              </a:ext>
            </a:extLst>
          </p:cNvPr>
          <p:cNvSpPr/>
          <p:nvPr/>
        </p:nvSpPr>
        <p:spPr>
          <a:xfrm>
            <a:off x="554947" y="970631"/>
            <a:ext cx="4954732" cy="4383340"/>
          </a:xfrm>
          <a:prstGeom prst="roundRect">
            <a:avLst/>
          </a:prstGeom>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F5343747-9154-45CF-913F-D7B61D18112C}"/>
              </a:ext>
            </a:extLst>
          </p:cNvPr>
          <p:cNvSpPr txBox="1"/>
          <p:nvPr/>
        </p:nvSpPr>
        <p:spPr>
          <a:xfrm>
            <a:off x="1040525" y="1043789"/>
            <a:ext cx="4413894" cy="3785652"/>
          </a:xfrm>
          <a:prstGeom prst="rect">
            <a:avLst/>
          </a:prstGeom>
          <a:noFill/>
        </p:spPr>
        <p:txBody>
          <a:bodyPr wrap="square" rtlCol="0">
            <a:spAutoFit/>
          </a:bodyPr>
          <a:lstStyle/>
          <a:p>
            <a:r>
              <a:rPr lang="en-US" sz="2400" dirty="0"/>
              <a:t>Algorithms:</a:t>
            </a:r>
          </a:p>
          <a:p>
            <a:pPr marL="285750" indent="-285750">
              <a:buFont typeface="Arial" panose="020B0604020202020204" pitchFamily="34" charset="0"/>
              <a:buChar char="•"/>
            </a:pPr>
            <a:r>
              <a:rPr lang="en-US" sz="2400" dirty="0"/>
              <a:t>NLP</a:t>
            </a:r>
          </a:p>
          <a:p>
            <a:pPr marL="285750" indent="-285750">
              <a:buFont typeface="Arial" panose="020B0604020202020204" pitchFamily="34" charset="0"/>
              <a:buChar char="•"/>
            </a:pPr>
            <a:r>
              <a:rPr lang="en-US" sz="2400" dirty="0"/>
              <a:t>Calculate point inside/outside polygon</a:t>
            </a:r>
          </a:p>
          <a:p>
            <a:pPr marL="285750" indent="-285750">
              <a:buFont typeface="Arial" panose="020B0604020202020204" pitchFamily="34" charset="0"/>
              <a:buChar char="•"/>
            </a:pPr>
            <a:r>
              <a:rPr lang="en-US" sz="2400" dirty="0"/>
              <a:t>Calculate geo center of polygon</a:t>
            </a:r>
          </a:p>
          <a:p>
            <a:pPr marL="285750" indent="-285750">
              <a:buFont typeface="Arial" panose="020B0604020202020204" pitchFamily="34" charset="0"/>
              <a:buChar char="•"/>
            </a:pPr>
            <a:r>
              <a:rPr lang="en-US" sz="2400" dirty="0"/>
              <a:t>Linear Regression</a:t>
            </a:r>
          </a:p>
          <a:p>
            <a:pPr marL="285750" indent="-285750">
              <a:buFont typeface="Arial" panose="020B0604020202020204" pitchFamily="34" charset="0"/>
              <a:buChar char="•"/>
            </a:pPr>
            <a:r>
              <a:rPr lang="en-US" sz="2400" dirty="0"/>
              <a:t>Pearson Correlation</a:t>
            </a:r>
          </a:p>
          <a:p>
            <a:pPr marL="285750" indent="-285750">
              <a:buFont typeface="Arial" panose="020B0604020202020204" pitchFamily="34" charset="0"/>
              <a:buChar char="•"/>
            </a:pPr>
            <a:r>
              <a:rPr lang="en-US" sz="2400" dirty="0"/>
              <a:t>Kendall Correlation</a:t>
            </a:r>
          </a:p>
          <a:p>
            <a:pPr marL="285750" indent="-285750">
              <a:buFont typeface="Arial" panose="020B0604020202020204" pitchFamily="34" charset="0"/>
              <a:buChar char="•"/>
            </a:pPr>
            <a:r>
              <a:rPr lang="en-US" sz="2400" dirty="0"/>
              <a:t>Spearman Correlation</a:t>
            </a:r>
          </a:p>
          <a:p>
            <a:endParaRPr lang="en-US" sz="2400" dirty="0"/>
          </a:p>
        </p:txBody>
      </p:sp>
      <p:sp>
        <p:nvSpPr>
          <p:cNvPr id="7" name="矩形: 圆角 5">
            <a:extLst>
              <a:ext uri="{FF2B5EF4-FFF2-40B4-BE49-F238E27FC236}">
                <a16:creationId xmlns:a16="http://schemas.microsoft.com/office/drawing/2014/main" id="{5DFEA2DE-9E6E-4B30-A751-F98F9AAE814C}"/>
              </a:ext>
            </a:extLst>
          </p:cNvPr>
          <p:cNvSpPr/>
          <p:nvPr/>
        </p:nvSpPr>
        <p:spPr>
          <a:xfrm>
            <a:off x="6401844" y="965378"/>
            <a:ext cx="4954732" cy="4383340"/>
          </a:xfrm>
          <a:prstGeom prst="round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1E3D5CD8-F859-4848-ADE7-56D91C6118AF}"/>
              </a:ext>
            </a:extLst>
          </p:cNvPr>
          <p:cNvSpPr txBox="1"/>
          <p:nvPr/>
        </p:nvSpPr>
        <p:spPr>
          <a:xfrm>
            <a:off x="6798091" y="1089956"/>
            <a:ext cx="3991829" cy="2308324"/>
          </a:xfrm>
          <a:prstGeom prst="rect">
            <a:avLst/>
          </a:prstGeom>
          <a:noFill/>
        </p:spPr>
        <p:txBody>
          <a:bodyPr wrap="square" rtlCol="0">
            <a:spAutoFit/>
          </a:bodyPr>
          <a:lstStyle/>
          <a:p>
            <a:r>
              <a:rPr lang="en-US" sz="2400" dirty="0"/>
              <a:t>Tools:</a:t>
            </a:r>
          </a:p>
          <a:p>
            <a:pPr marL="342900" indent="-342900">
              <a:buFont typeface="Arial" panose="020B0604020202020204" pitchFamily="34" charset="0"/>
              <a:buChar char="•"/>
            </a:pPr>
            <a:r>
              <a:rPr lang="en-US" sz="2400" dirty="0"/>
              <a:t>Google Cloud Platform</a:t>
            </a:r>
          </a:p>
          <a:p>
            <a:pPr marL="342900" indent="-342900">
              <a:buFont typeface="Arial" panose="020B0604020202020204" pitchFamily="34" charset="0"/>
              <a:buChar char="•"/>
            </a:pPr>
            <a:r>
              <a:rPr lang="en-US" sz="2400" dirty="0"/>
              <a:t>Pandas</a:t>
            </a:r>
          </a:p>
          <a:p>
            <a:pPr marL="342900" indent="-342900">
              <a:buFont typeface="Arial" panose="020B0604020202020204" pitchFamily="34" charset="0"/>
              <a:buChar char="•"/>
            </a:pPr>
            <a:r>
              <a:rPr lang="en-US" sz="2400" dirty="0" err="1"/>
              <a:t>Numpy</a:t>
            </a:r>
            <a:endParaRPr lang="en-US" sz="2400" dirty="0"/>
          </a:p>
          <a:p>
            <a:pPr marL="342900" indent="-342900">
              <a:buFont typeface="Arial" panose="020B0604020202020204" pitchFamily="34" charset="0"/>
              <a:buChar char="•"/>
            </a:pPr>
            <a:r>
              <a:rPr lang="en-US" sz="2400" dirty="0"/>
              <a:t>Vue.js</a:t>
            </a:r>
          </a:p>
          <a:p>
            <a:pPr marL="342900" indent="-342900">
              <a:buFont typeface="Arial" panose="020B0604020202020204" pitchFamily="34" charset="0"/>
              <a:buChar char="•"/>
            </a:pPr>
            <a:r>
              <a:rPr lang="en-US" sz="2400" dirty="0"/>
              <a:t>D3</a:t>
            </a:r>
            <a:r>
              <a:rPr lang="en-US" sz="2400"/>
              <a:t>.js</a:t>
            </a:r>
            <a:endParaRPr lang="en-US" dirty="0"/>
          </a:p>
        </p:txBody>
      </p:sp>
    </p:spTree>
    <p:extLst>
      <p:ext uri="{BB962C8B-B14F-4D97-AF65-F5344CB8AC3E}">
        <p14:creationId xmlns:p14="http://schemas.microsoft.com/office/powerpoint/2010/main" val="23388703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288D9-52C6-4BE0-845D-C675CEB56C9B}"/>
              </a:ext>
            </a:extLst>
          </p:cNvPr>
          <p:cNvSpPr>
            <a:spLocks noGrp="1"/>
          </p:cNvSpPr>
          <p:nvPr>
            <p:ph type="title"/>
          </p:nvPr>
        </p:nvSpPr>
        <p:spPr/>
        <p:txBody>
          <a:bodyPr/>
          <a:lstStyle/>
          <a:p>
            <a:r>
              <a:rPr lang="en-US" dirty="0"/>
              <a:t>Conclusion</a:t>
            </a:r>
          </a:p>
        </p:txBody>
      </p:sp>
      <p:sp>
        <p:nvSpPr>
          <p:cNvPr id="3" name="矩形: 圆角 5">
            <a:extLst>
              <a:ext uri="{FF2B5EF4-FFF2-40B4-BE49-F238E27FC236}">
                <a16:creationId xmlns:a16="http://schemas.microsoft.com/office/drawing/2014/main" id="{A04E313E-C08B-46A0-878B-7CA4E954B955}"/>
              </a:ext>
            </a:extLst>
          </p:cNvPr>
          <p:cNvSpPr/>
          <p:nvPr/>
        </p:nvSpPr>
        <p:spPr>
          <a:xfrm>
            <a:off x="599768" y="1095829"/>
            <a:ext cx="8857594" cy="4420460"/>
          </a:xfrm>
          <a:prstGeom prst="roundRect">
            <a:avLst/>
          </a:prstGeom>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5D194F09-97BF-479C-9002-44A0371F4296}"/>
              </a:ext>
            </a:extLst>
          </p:cNvPr>
          <p:cNvSpPr txBox="1"/>
          <p:nvPr/>
        </p:nvSpPr>
        <p:spPr>
          <a:xfrm>
            <a:off x="1146599" y="1095829"/>
            <a:ext cx="756172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From the map chart, we can see that there are more commuters and crimes in downtown and midtown, while less in the uptown and upper town.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From the bubble chart, we found that downtown, midtown, and uptown have relatively high frequency of criminal and high traffic density during workhour. It reduce to normal at midnight.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From the Pearson correlation calculated, we can see that the number of crimes and commuters are basically positive correlated (about 0.5).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From the sentiment analysis, we can see that for the weekdays, people normally more negative for the work hours and positive for the night. While for the weekend, people would be more positive all the day which may result in safety awareness decreasing and lead number of crimes increase.</a:t>
            </a:r>
          </a:p>
        </p:txBody>
      </p:sp>
    </p:spTree>
    <p:extLst>
      <p:ext uri="{BB962C8B-B14F-4D97-AF65-F5344CB8AC3E}">
        <p14:creationId xmlns:p14="http://schemas.microsoft.com/office/powerpoint/2010/main" val="26645304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4A38A-7611-47A5-9E2B-BFD8E4363F28}"/>
              </a:ext>
            </a:extLst>
          </p:cNvPr>
          <p:cNvSpPr>
            <a:spLocks noGrp="1"/>
          </p:cNvSpPr>
          <p:nvPr>
            <p:ph type="title"/>
          </p:nvPr>
        </p:nvSpPr>
        <p:spPr/>
        <p:txBody>
          <a:bodyPr/>
          <a:lstStyle/>
          <a:p>
            <a:r>
              <a:rPr lang="en-US" dirty="0"/>
              <a:t>Q &amp; A</a:t>
            </a:r>
          </a:p>
        </p:txBody>
      </p:sp>
      <p:sp>
        <p:nvSpPr>
          <p:cNvPr id="3" name="Text Placeholder 2">
            <a:extLst>
              <a:ext uri="{FF2B5EF4-FFF2-40B4-BE49-F238E27FC236}">
                <a16:creationId xmlns:a16="http://schemas.microsoft.com/office/drawing/2014/main" id="{1F02F140-3FBD-443B-BF51-3D2AD9CFD1CA}"/>
              </a:ext>
            </a:extLst>
          </p:cNvPr>
          <p:cNvSpPr>
            <a:spLocks noGrp="1"/>
          </p:cNvSpPr>
          <p:nvPr>
            <p:ph type="body" idx="1"/>
          </p:nvPr>
        </p:nvSpPr>
        <p:spPr/>
        <p:txBody>
          <a:bodyPr/>
          <a:lstStyle/>
          <a:p>
            <a:r>
              <a:rPr lang="en-US" dirty="0" err="1"/>
              <a:t>Youtube</a:t>
            </a:r>
            <a:r>
              <a:rPr lang="en-US" dirty="0"/>
              <a:t> Link: </a:t>
            </a:r>
          </a:p>
        </p:txBody>
      </p:sp>
    </p:spTree>
    <p:extLst>
      <p:ext uri="{BB962C8B-B14F-4D97-AF65-F5344CB8AC3E}">
        <p14:creationId xmlns:p14="http://schemas.microsoft.com/office/powerpoint/2010/main" val="3481692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87B34-6969-434B-ABDB-D29260AD56D4}"/>
              </a:ext>
            </a:extLst>
          </p:cNvPr>
          <p:cNvSpPr>
            <a:spLocks noGrp="1"/>
          </p:cNvSpPr>
          <p:nvPr>
            <p:ph type="title"/>
          </p:nvPr>
        </p:nvSpPr>
        <p:spPr/>
        <p:txBody>
          <a:bodyPr/>
          <a:lstStyle/>
          <a:p>
            <a:r>
              <a:rPr lang="en-US" dirty="0"/>
              <a:t>Appendix – Data Clean-up Process</a:t>
            </a:r>
          </a:p>
        </p:txBody>
      </p:sp>
      <p:pic>
        <p:nvPicPr>
          <p:cNvPr id="3" name="Picture 2">
            <a:extLst>
              <a:ext uri="{FF2B5EF4-FFF2-40B4-BE49-F238E27FC236}">
                <a16:creationId xmlns:a16="http://schemas.microsoft.com/office/drawing/2014/main" id="{D4185727-61F1-4563-8861-919E833865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036" y="1095829"/>
            <a:ext cx="10652876" cy="3688492"/>
          </a:xfrm>
          <a:prstGeom prst="rect">
            <a:avLst/>
          </a:prstGeom>
        </p:spPr>
      </p:pic>
      <p:sp>
        <p:nvSpPr>
          <p:cNvPr id="4" name="TextBox 3">
            <a:extLst>
              <a:ext uri="{FF2B5EF4-FFF2-40B4-BE49-F238E27FC236}">
                <a16:creationId xmlns:a16="http://schemas.microsoft.com/office/drawing/2014/main" id="{2EC4007D-0816-40E0-8E35-5405B1D6D198}"/>
              </a:ext>
            </a:extLst>
          </p:cNvPr>
          <p:cNvSpPr txBox="1"/>
          <p:nvPr/>
        </p:nvSpPr>
        <p:spPr>
          <a:xfrm>
            <a:off x="389036" y="4743259"/>
            <a:ext cx="10183072" cy="923330"/>
          </a:xfrm>
          <a:prstGeom prst="rect">
            <a:avLst/>
          </a:prstGeom>
          <a:noFill/>
        </p:spPr>
        <p:txBody>
          <a:bodyPr wrap="square" rtlCol="0">
            <a:spAutoFit/>
          </a:bodyPr>
          <a:lstStyle/>
          <a:p>
            <a:pPr marL="285750" indent="-285750">
              <a:buFont typeface="Arial" panose="020B0604020202020204" pitchFamily="34" charset="0"/>
              <a:buChar char="•"/>
            </a:pPr>
            <a:r>
              <a:rPr lang="en-US" dirty="0"/>
              <a:t>Dataset before Oct 11</a:t>
            </a:r>
          </a:p>
          <a:p>
            <a:pPr marL="285750" indent="-285750">
              <a:buFont typeface="Arial" panose="020B0604020202020204" pitchFamily="34" charset="0"/>
              <a:buChar char="•"/>
            </a:pPr>
            <a:r>
              <a:rPr lang="en-US" dirty="0"/>
              <a:t>This is a flat dataset with multiple (DATE, TIME, ENTRIES, EXITS) columns without station name</a:t>
            </a:r>
          </a:p>
          <a:p>
            <a:pPr marL="285750" indent="-285750">
              <a:buFont typeface="Arial" panose="020B0604020202020204" pitchFamily="34" charset="0"/>
              <a:buChar char="•"/>
            </a:pPr>
            <a:r>
              <a:rPr lang="en-US" dirty="0"/>
              <a:t>Convert into long dataset</a:t>
            </a:r>
          </a:p>
        </p:txBody>
      </p:sp>
    </p:spTree>
    <p:extLst>
      <p:ext uri="{BB962C8B-B14F-4D97-AF65-F5344CB8AC3E}">
        <p14:creationId xmlns:p14="http://schemas.microsoft.com/office/powerpoint/2010/main" val="15383806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872A-89E3-45F9-A2EC-BFF73FE2C04E}"/>
              </a:ext>
            </a:extLst>
          </p:cNvPr>
          <p:cNvSpPr>
            <a:spLocks noGrp="1"/>
          </p:cNvSpPr>
          <p:nvPr>
            <p:ph type="title"/>
          </p:nvPr>
        </p:nvSpPr>
        <p:spPr/>
        <p:txBody>
          <a:bodyPr/>
          <a:lstStyle/>
          <a:p>
            <a:endParaRPr lang="en-US" dirty="0"/>
          </a:p>
        </p:txBody>
      </p:sp>
      <p:pic>
        <p:nvPicPr>
          <p:cNvPr id="6" name="Picture 5">
            <a:extLst>
              <a:ext uri="{FF2B5EF4-FFF2-40B4-BE49-F238E27FC236}">
                <a16:creationId xmlns:a16="http://schemas.microsoft.com/office/drawing/2014/main" id="{285B4055-CAD9-46CB-833C-B6EF88A4AFE5}"/>
              </a:ext>
            </a:extLst>
          </p:cNvPr>
          <p:cNvPicPr>
            <a:picLocks noChangeAspect="1"/>
          </p:cNvPicPr>
          <p:nvPr/>
        </p:nvPicPr>
        <p:blipFill>
          <a:blip r:embed="rId2"/>
          <a:stretch>
            <a:fillRect/>
          </a:stretch>
        </p:blipFill>
        <p:spPr>
          <a:xfrm>
            <a:off x="389036" y="1123950"/>
            <a:ext cx="7059728" cy="4403417"/>
          </a:xfrm>
          <a:prstGeom prst="rect">
            <a:avLst/>
          </a:prstGeom>
        </p:spPr>
      </p:pic>
      <p:sp>
        <p:nvSpPr>
          <p:cNvPr id="7" name="Rectangle 6">
            <a:extLst>
              <a:ext uri="{FF2B5EF4-FFF2-40B4-BE49-F238E27FC236}">
                <a16:creationId xmlns:a16="http://schemas.microsoft.com/office/drawing/2014/main" id="{8D89B389-6225-4A6A-9622-9A2C149EE4AD}"/>
              </a:ext>
            </a:extLst>
          </p:cNvPr>
          <p:cNvSpPr/>
          <p:nvPr/>
        </p:nvSpPr>
        <p:spPr>
          <a:xfrm>
            <a:off x="389036" y="5541407"/>
            <a:ext cx="4167295" cy="646331"/>
          </a:xfrm>
          <a:prstGeom prst="rect">
            <a:avLst/>
          </a:prstGeom>
        </p:spPr>
        <p:txBody>
          <a:bodyPr wrap="none">
            <a:spAutoFit/>
          </a:bodyPr>
          <a:lstStyle/>
          <a:p>
            <a:pPr marL="285750" indent="-285750">
              <a:buFont typeface="Arial" panose="020B0604020202020204" pitchFamily="34" charset="0"/>
              <a:buChar char="•"/>
            </a:pPr>
            <a:r>
              <a:rPr lang="en-US" dirty="0"/>
              <a:t>Dataset after Oct 11 </a:t>
            </a:r>
          </a:p>
          <a:p>
            <a:pPr marL="285750" indent="-285750">
              <a:buFont typeface="Arial" panose="020B0604020202020204" pitchFamily="34" charset="0"/>
              <a:buChar char="•"/>
            </a:pPr>
            <a:r>
              <a:rPr lang="en-US" dirty="0"/>
              <a:t>This is a long dataset with station name</a:t>
            </a:r>
          </a:p>
        </p:txBody>
      </p:sp>
    </p:spTree>
    <p:extLst>
      <p:ext uri="{BB962C8B-B14F-4D97-AF65-F5344CB8AC3E}">
        <p14:creationId xmlns:p14="http://schemas.microsoft.com/office/powerpoint/2010/main" val="2542447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84521-FC59-4909-B242-D27DFB9436DE}"/>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F69D9C03-C0B8-4EA5-9118-E9D2713D5C09}"/>
              </a:ext>
            </a:extLst>
          </p:cNvPr>
          <p:cNvPicPr>
            <a:picLocks noChangeAspect="1"/>
          </p:cNvPicPr>
          <p:nvPr/>
        </p:nvPicPr>
        <p:blipFill>
          <a:blip r:embed="rId2"/>
          <a:stretch>
            <a:fillRect/>
          </a:stretch>
        </p:blipFill>
        <p:spPr>
          <a:xfrm>
            <a:off x="388831" y="1095829"/>
            <a:ext cx="3968179" cy="3991385"/>
          </a:xfrm>
          <a:prstGeom prst="rect">
            <a:avLst/>
          </a:prstGeom>
        </p:spPr>
      </p:pic>
      <p:sp>
        <p:nvSpPr>
          <p:cNvPr id="4" name="TextBox 3">
            <a:extLst>
              <a:ext uri="{FF2B5EF4-FFF2-40B4-BE49-F238E27FC236}">
                <a16:creationId xmlns:a16="http://schemas.microsoft.com/office/drawing/2014/main" id="{4C4B7017-77F2-4631-8314-30504E531966}"/>
              </a:ext>
            </a:extLst>
          </p:cNvPr>
          <p:cNvSpPr txBox="1"/>
          <p:nvPr/>
        </p:nvSpPr>
        <p:spPr>
          <a:xfrm>
            <a:off x="241442" y="5087214"/>
            <a:ext cx="4787757" cy="369332"/>
          </a:xfrm>
          <a:prstGeom prst="rect">
            <a:avLst/>
          </a:prstGeom>
          <a:noFill/>
        </p:spPr>
        <p:txBody>
          <a:bodyPr wrap="square" rtlCol="0">
            <a:spAutoFit/>
          </a:bodyPr>
          <a:lstStyle/>
          <a:p>
            <a:r>
              <a:rPr lang="en-US" dirty="0"/>
              <a:t>Remote Unit / Control Area / Station Name Key</a:t>
            </a:r>
          </a:p>
        </p:txBody>
      </p:sp>
      <p:pic>
        <p:nvPicPr>
          <p:cNvPr id="5" name="Picture 4">
            <a:extLst>
              <a:ext uri="{FF2B5EF4-FFF2-40B4-BE49-F238E27FC236}">
                <a16:creationId xmlns:a16="http://schemas.microsoft.com/office/drawing/2014/main" id="{4FA57784-FBDB-45A7-982B-32A71B0C3A8E}"/>
              </a:ext>
            </a:extLst>
          </p:cNvPr>
          <p:cNvPicPr>
            <a:picLocks noChangeAspect="1"/>
          </p:cNvPicPr>
          <p:nvPr/>
        </p:nvPicPr>
        <p:blipFill>
          <a:blip r:embed="rId3"/>
          <a:stretch>
            <a:fillRect/>
          </a:stretch>
        </p:blipFill>
        <p:spPr>
          <a:xfrm>
            <a:off x="4936733" y="1095829"/>
            <a:ext cx="7084031" cy="2208529"/>
          </a:xfrm>
          <a:prstGeom prst="rect">
            <a:avLst/>
          </a:prstGeom>
        </p:spPr>
      </p:pic>
      <p:sp>
        <p:nvSpPr>
          <p:cNvPr id="6" name="TextBox 5">
            <a:extLst>
              <a:ext uri="{FF2B5EF4-FFF2-40B4-BE49-F238E27FC236}">
                <a16:creationId xmlns:a16="http://schemas.microsoft.com/office/drawing/2014/main" id="{8893E6A4-DC0D-423F-A21A-FCF21008B09A}"/>
              </a:ext>
            </a:extLst>
          </p:cNvPr>
          <p:cNvSpPr txBox="1"/>
          <p:nvPr/>
        </p:nvSpPr>
        <p:spPr>
          <a:xfrm>
            <a:off x="7490637" y="3364915"/>
            <a:ext cx="2765217" cy="377456"/>
          </a:xfrm>
          <a:prstGeom prst="rect">
            <a:avLst/>
          </a:prstGeom>
          <a:noFill/>
        </p:spPr>
        <p:txBody>
          <a:bodyPr wrap="square" rtlCol="0">
            <a:spAutoFit/>
          </a:bodyPr>
          <a:lstStyle/>
          <a:p>
            <a:r>
              <a:rPr lang="en-US" dirty="0"/>
              <a:t>Station location</a:t>
            </a:r>
          </a:p>
        </p:txBody>
      </p:sp>
      <p:sp>
        <p:nvSpPr>
          <p:cNvPr id="7" name="矩形: 圆角 5">
            <a:extLst>
              <a:ext uri="{FF2B5EF4-FFF2-40B4-BE49-F238E27FC236}">
                <a16:creationId xmlns:a16="http://schemas.microsoft.com/office/drawing/2014/main" id="{9147068E-D4A3-4C36-A803-F0E4CB13393F}"/>
              </a:ext>
            </a:extLst>
          </p:cNvPr>
          <p:cNvSpPr/>
          <p:nvPr/>
        </p:nvSpPr>
        <p:spPr>
          <a:xfrm>
            <a:off x="5048376" y="3875566"/>
            <a:ext cx="7028794" cy="1500565"/>
          </a:xfrm>
          <a:prstGeom prst="roundRect">
            <a:avLst/>
          </a:prstGeom>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F24F9571-A838-4A86-8A00-A931F9EC4202}"/>
              </a:ext>
            </a:extLst>
          </p:cNvPr>
          <p:cNvSpPr txBox="1"/>
          <p:nvPr/>
        </p:nvSpPr>
        <p:spPr>
          <a:xfrm>
            <a:off x="5301113" y="3969826"/>
            <a:ext cx="6578555" cy="1200329"/>
          </a:xfrm>
          <a:prstGeom prst="rect">
            <a:avLst/>
          </a:prstGeom>
          <a:noFill/>
        </p:spPr>
        <p:txBody>
          <a:bodyPr wrap="square" rtlCol="0">
            <a:spAutoFit/>
          </a:bodyPr>
          <a:lstStyle/>
          <a:p>
            <a:r>
              <a:rPr lang="en-US" dirty="0"/>
              <a:t>Problem: </a:t>
            </a:r>
          </a:p>
          <a:p>
            <a:r>
              <a:rPr lang="en-US" dirty="0"/>
              <a:t>These two table do not have common columns, the station name are not exactly the same, so we need to find the most common parts from multiple columns to join these two table together.</a:t>
            </a:r>
          </a:p>
        </p:txBody>
      </p:sp>
    </p:spTree>
    <p:extLst>
      <p:ext uri="{BB962C8B-B14F-4D97-AF65-F5344CB8AC3E}">
        <p14:creationId xmlns:p14="http://schemas.microsoft.com/office/powerpoint/2010/main" val="35985122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340B9-B76D-430D-964F-80AE54E4931B}"/>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1B85FBFE-78A2-4184-9AEC-D8903F1DE213}"/>
              </a:ext>
            </a:extLst>
          </p:cNvPr>
          <p:cNvPicPr>
            <a:picLocks noChangeAspect="1"/>
          </p:cNvPicPr>
          <p:nvPr/>
        </p:nvPicPr>
        <p:blipFill>
          <a:blip r:embed="rId2"/>
          <a:stretch>
            <a:fillRect/>
          </a:stretch>
        </p:blipFill>
        <p:spPr>
          <a:xfrm>
            <a:off x="0" y="1333244"/>
            <a:ext cx="12192000" cy="4191512"/>
          </a:xfrm>
          <a:prstGeom prst="rect">
            <a:avLst/>
          </a:prstGeom>
        </p:spPr>
      </p:pic>
    </p:spTree>
    <p:extLst>
      <p:ext uri="{BB962C8B-B14F-4D97-AF65-F5344CB8AC3E}">
        <p14:creationId xmlns:p14="http://schemas.microsoft.com/office/powerpoint/2010/main" val="42036000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74486-1114-45B6-80E3-5B04E5214475}"/>
              </a:ext>
            </a:extLst>
          </p:cNvPr>
          <p:cNvSpPr>
            <a:spLocks noGrp="1"/>
          </p:cNvSpPr>
          <p:nvPr>
            <p:ph type="title"/>
          </p:nvPr>
        </p:nvSpPr>
        <p:spPr/>
        <p:txBody>
          <a:bodyPr/>
          <a:lstStyle/>
          <a:p>
            <a:endParaRPr lang="en-US" dirty="0"/>
          </a:p>
        </p:txBody>
      </p:sp>
      <p:pic>
        <p:nvPicPr>
          <p:cNvPr id="3" name="Picture 2">
            <a:extLst>
              <a:ext uri="{FF2B5EF4-FFF2-40B4-BE49-F238E27FC236}">
                <a16:creationId xmlns:a16="http://schemas.microsoft.com/office/drawing/2014/main" id="{CBF6ED11-24DA-4BE5-9C30-C9F0B14F32C1}"/>
              </a:ext>
            </a:extLst>
          </p:cNvPr>
          <p:cNvPicPr>
            <a:picLocks noChangeAspect="1"/>
          </p:cNvPicPr>
          <p:nvPr/>
        </p:nvPicPr>
        <p:blipFill>
          <a:blip r:embed="rId2"/>
          <a:stretch>
            <a:fillRect/>
          </a:stretch>
        </p:blipFill>
        <p:spPr>
          <a:xfrm>
            <a:off x="0" y="1333244"/>
            <a:ext cx="12192000" cy="4191512"/>
          </a:xfrm>
          <a:prstGeom prst="rect">
            <a:avLst/>
          </a:prstGeom>
        </p:spPr>
      </p:pic>
    </p:spTree>
    <p:extLst>
      <p:ext uri="{BB962C8B-B14F-4D97-AF65-F5344CB8AC3E}">
        <p14:creationId xmlns:p14="http://schemas.microsoft.com/office/powerpoint/2010/main" val="870206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9E404-3024-4F24-8C15-BEB7EE26A517}"/>
              </a:ext>
            </a:extLst>
          </p:cNvPr>
          <p:cNvSpPr>
            <a:spLocks noGrp="1"/>
          </p:cNvSpPr>
          <p:nvPr>
            <p:ph type="title"/>
          </p:nvPr>
        </p:nvSpPr>
        <p:spPr/>
        <p:txBody>
          <a:bodyPr/>
          <a:lstStyle/>
          <a:p>
            <a:r>
              <a:rPr lang="en-US" dirty="0"/>
              <a:t>Appendix - Website</a:t>
            </a:r>
          </a:p>
        </p:txBody>
      </p:sp>
      <p:pic>
        <p:nvPicPr>
          <p:cNvPr id="4" name="Picture 3" descr="A close up of a map&#10;&#10;Description automatically generated">
            <a:extLst>
              <a:ext uri="{FF2B5EF4-FFF2-40B4-BE49-F238E27FC236}">
                <a16:creationId xmlns:a16="http://schemas.microsoft.com/office/drawing/2014/main" id="{CDC31B5B-E414-43A5-A931-7B25A9181E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2792" y="880017"/>
            <a:ext cx="9646417" cy="5486400"/>
          </a:xfrm>
          <a:prstGeom prst="rect">
            <a:avLst/>
          </a:prstGeom>
        </p:spPr>
      </p:pic>
    </p:spTree>
    <p:extLst>
      <p:ext uri="{BB962C8B-B14F-4D97-AF65-F5344CB8AC3E}">
        <p14:creationId xmlns:p14="http://schemas.microsoft.com/office/powerpoint/2010/main" val="2724616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5BA52-12AA-4243-B9C8-374CE21EE0EF}"/>
              </a:ext>
            </a:extLst>
          </p:cNvPr>
          <p:cNvSpPr>
            <a:spLocks noGrp="1"/>
          </p:cNvSpPr>
          <p:nvPr>
            <p:ph type="title"/>
          </p:nvPr>
        </p:nvSpPr>
        <p:spPr/>
        <p:txBody>
          <a:bodyPr/>
          <a:lstStyle/>
          <a:p>
            <a:r>
              <a:rPr lang="en-US" dirty="0"/>
              <a:t>Motivation</a:t>
            </a:r>
          </a:p>
        </p:txBody>
      </p:sp>
      <p:sp>
        <p:nvSpPr>
          <p:cNvPr id="5" name="矩形: 圆角 1">
            <a:extLst>
              <a:ext uri="{FF2B5EF4-FFF2-40B4-BE49-F238E27FC236}">
                <a16:creationId xmlns:a16="http://schemas.microsoft.com/office/drawing/2014/main" id="{739059C2-1273-4AA8-ADAB-7F775089AC46}"/>
              </a:ext>
            </a:extLst>
          </p:cNvPr>
          <p:cNvSpPr/>
          <p:nvPr/>
        </p:nvSpPr>
        <p:spPr>
          <a:xfrm>
            <a:off x="599767" y="1245851"/>
            <a:ext cx="10527596" cy="3970318"/>
          </a:xfrm>
          <a:prstGeom prst="roundRect">
            <a:avLst/>
          </a:prstGeom>
          <a:ln w="38100">
            <a:solidFill>
              <a:schemeClr val="accent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6" name="文本框 18">
            <a:extLst>
              <a:ext uri="{FF2B5EF4-FFF2-40B4-BE49-F238E27FC236}">
                <a16:creationId xmlns:a16="http://schemas.microsoft.com/office/drawing/2014/main" id="{78AA91C3-E829-45F1-93BB-E901F716E7C6}"/>
              </a:ext>
            </a:extLst>
          </p:cNvPr>
          <p:cNvSpPr txBox="1"/>
          <p:nvPr/>
        </p:nvSpPr>
        <p:spPr>
          <a:xfrm>
            <a:off x="820992" y="1417583"/>
            <a:ext cx="10173239" cy="3323987"/>
          </a:xfrm>
          <a:prstGeom prst="rect">
            <a:avLst/>
          </a:prstGeom>
          <a:noFill/>
        </p:spPr>
        <p:txBody>
          <a:bodyPr wrap="square" rtlCol="0">
            <a:spAutoFit/>
          </a:bodyPr>
          <a:lstStyle/>
          <a:p>
            <a:pPr marL="285750" indent="-285750">
              <a:buFont typeface="Arial" panose="020B0604020202020204" pitchFamily="34" charset="0"/>
              <a:buChar char="•"/>
            </a:pPr>
            <a:r>
              <a:rPr lang="en-US" sz="2400" dirty="0"/>
              <a:t>Every day, large amount of people travel via public transportation (e.g., taxi, subway). At the same time, crimes happens everywhere.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Does it exist any pattern between the number of commuters and the frequency of crimes?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Whether people’s sentiment reflect the trend of crimes during the day among the week?</a:t>
            </a:r>
            <a:br>
              <a:rPr lang="en-US" dirty="0"/>
            </a:br>
            <a:endParaRPr lang="en-US" dirty="0"/>
          </a:p>
        </p:txBody>
      </p:sp>
    </p:spTree>
    <p:extLst>
      <p:ext uri="{BB962C8B-B14F-4D97-AF65-F5344CB8AC3E}">
        <p14:creationId xmlns:p14="http://schemas.microsoft.com/office/powerpoint/2010/main" val="3843563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E5D5E-BB0F-4EFB-9FC4-0DC0D9C854BD}"/>
              </a:ext>
            </a:extLst>
          </p:cNvPr>
          <p:cNvSpPr>
            <a:spLocks noGrp="1"/>
          </p:cNvSpPr>
          <p:nvPr>
            <p:ph type="title"/>
          </p:nvPr>
        </p:nvSpPr>
        <p:spPr/>
        <p:txBody>
          <a:bodyPr/>
          <a:lstStyle/>
          <a:p>
            <a:endParaRPr lang="en-US" dirty="0"/>
          </a:p>
        </p:txBody>
      </p:sp>
      <p:pic>
        <p:nvPicPr>
          <p:cNvPr id="4" name="Picture 3" descr="A screenshot of a map&#10;&#10;Description automatically generated">
            <a:extLst>
              <a:ext uri="{FF2B5EF4-FFF2-40B4-BE49-F238E27FC236}">
                <a16:creationId xmlns:a16="http://schemas.microsoft.com/office/drawing/2014/main" id="{7ED3E2F8-4B59-4DE2-A5EC-60C9E81A78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2791" y="889175"/>
            <a:ext cx="9646418" cy="5486400"/>
          </a:xfrm>
          <a:prstGeom prst="rect">
            <a:avLst/>
          </a:prstGeom>
        </p:spPr>
      </p:pic>
    </p:spTree>
    <p:extLst>
      <p:ext uri="{BB962C8B-B14F-4D97-AF65-F5344CB8AC3E}">
        <p14:creationId xmlns:p14="http://schemas.microsoft.com/office/powerpoint/2010/main" val="14153669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98BBE-F46E-450B-B668-4E99C7F705DE}"/>
              </a:ext>
            </a:extLst>
          </p:cNvPr>
          <p:cNvSpPr>
            <a:spLocks noGrp="1"/>
          </p:cNvSpPr>
          <p:nvPr>
            <p:ph type="title"/>
          </p:nvPr>
        </p:nvSpPr>
        <p:spPr/>
        <p:txBody>
          <a:bodyPr/>
          <a:lstStyle/>
          <a:p>
            <a:endParaRPr lang="en-US" dirty="0"/>
          </a:p>
        </p:txBody>
      </p:sp>
      <p:pic>
        <p:nvPicPr>
          <p:cNvPr id="4" name="Picture 3" descr="A close up of a map&#10;&#10;Description automatically generated">
            <a:extLst>
              <a:ext uri="{FF2B5EF4-FFF2-40B4-BE49-F238E27FC236}">
                <a16:creationId xmlns:a16="http://schemas.microsoft.com/office/drawing/2014/main" id="{7EEEDC5A-0596-4CCC-9A7A-F992FF84BF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6895" y="919131"/>
            <a:ext cx="9658210" cy="5486400"/>
          </a:xfrm>
          <a:prstGeom prst="rect">
            <a:avLst/>
          </a:prstGeom>
        </p:spPr>
      </p:pic>
    </p:spTree>
    <p:extLst>
      <p:ext uri="{BB962C8B-B14F-4D97-AF65-F5344CB8AC3E}">
        <p14:creationId xmlns:p14="http://schemas.microsoft.com/office/powerpoint/2010/main" val="488514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DDED48-B170-8B44-BA17-2A34C0A0BB39}"/>
              </a:ext>
            </a:extLst>
          </p:cNvPr>
          <p:cNvSpPr/>
          <p:nvPr/>
        </p:nvSpPr>
        <p:spPr>
          <a:xfrm>
            <a:off x="0" y="0"/>
            <a:ext cx="12192000" cy="56419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Google Shape;106;p15">
            <a:extLst>
              <a:ext uri="{FF2B5EF4-FFF2-40B4-BE49-F238E27FC236}">
                <a16:creationId xmlns:a16="http://schemas.microsoft.com/office/drawing/2014/main" id="{DAEBB0D9-5B3C-BC4F-ADC8-7CD1AE899D9A}"/>
              </a:ext>
            </a:extLst>
          </p:cNvPr>
          <p:cNvSpPr/>
          <p:nvPr/>
        </p:nvSpPr>
        <p:spPr>
          <a:xfrm>
            <a:off x="8335617" y="219867"/>
            <a:ext cx="3657600" cy="521208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US" dirty="0"/>
              <a:t>Web Frontend - Visualization</a:t>
            </a:r>
            <a:endParaRPr dirty="0"/>
          </a:p>
        </p:txBody>
      </p:sp>
      <p:sp>
        <p:nvSpPr>
          <p:cNvPr id="47" name="Google Shape;107;p15">
            <a:extLst>
              <a:ext uri="{FF2B5EF4-FFF2-40B4-BE49-F238E27FC236}">
                <a16:creationId xmlns:a16="http://schemas.microsoft.com/office/drawing/2014/main" id="{2EB65514-2A2B-B548-80BC-6238AED0D07C}"/>
              </a:ext>
            </a:extLst>
          </p:cNvPr>
          <p:cNvSpPr/>
          <p:nvPr/>
        </p:nvSpPr>
        <p:spPr>
          <a:xfrm>
            <a:off x="4282520" y="219867"/>
            <a:ext cx="3657600" cy="521208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US"/>
              <a:t>Backend - Modeling</a:t>
            </a:r>
            <a:endParaRPr/>
          </a:p>
        </p:txBody>
      </p:sp>
      <p:sp>
        <p:nvSpPr>
          <p:cNvPr id="48" name="Google Shape;108;p15">
            <a:extLst>
              <a:ext uri="{FF2B5EF4-FFF2-40B4-BE49-F238E27FC236}">
                <a16:creationId xmlns:a16="http://schemas.microsoft.com/office/drawing/2014/main" id="{7509ECF2-49AA-9E44-8793-AF4607F76AC2}"/>
              </a:ext>
            </a:extLst>
          </p:cNvPr>
          <p:cNvSpPr/>
          <p:nvPr/>
        </p:nvSpPr>
        <p:spPr>
          <a:xfrm>
            <a:off x="161365" y="219867"/>
            <a:ext cx="3706216" cy="521208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US" dirty="0"/>
              <a:t>Data Collection and Processing</a:t>
            </a:r>
            <a:endParaRPr dirty="0"/>
          </a:p>
        </p:txBody>
      </p:sp>
      <p:sp>
        <p:nvSpPr>
          <p:cNvPr id="49" name="Google Shape;110;p15">
            <a:extLst>
              <a:ext uri="{FF2B5EF4-FFF2-40B4-BE49-F238E27FC236}">
                <a16:creationId xmlns:a16="http://schemas.microsoft.com/office/drawing/2014/main" id="{935ABBDE-D749-1040-824C-0A1EE629A63E}"/>
              </a:ext>
            </a:extLst>
          </p:cNvPr>
          <p:cNvSpPr/>
          <p:nvPr/>
        </p:nvSpPr>
        <p:spPr>
          <a:xfrm>
            <a:off x="322039" y="460175"/>
            <a:ext cx="3383280" cy="640080"/>
          </a:xfrm>
          <a:prstGeom prst="roundRect">
            <a:avLst>
              <a:gd name="adj" fmla="val 16667"/>
            </a:avLst>
          </a:prstGeom>
          <a:solidFill>
            <a:srgbClr val="A4C2F4"/>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Data Mining</a:t>
            </a:r>
            <a:endParaRPr dirty="0"/>
          </a:p>
        </p:txBody>
      </p:sp>
      <p:sp>
        <p:nvSpPr>
          <p:cNvPr id="51" name="Google Shape;114;p15">
            <a:extLst>
              <a:ext uri="{FF2B5EF4-FFF2-40B4-BE49-F238E27FC236}">
                <a16:creationId xmlns:a16="http://schemas.microsoft.com/office/drawing/2014/main" id="{577713CE-D8AF-6145-9567-9661F60175A8}"/>
              </a:ext>
            </a:extLst>
          </p:cNvPr>
          <p:cNvSpPr/>
          <p:nvPr/>
        </p:nvSpPr>
        <p:spPr>
          <a:xfrm>
            <a:off x="332797" y="4202680"/>
            <a:ext cx="3383280" cy="640080"/>
          </a:xfrm>
          <a:prstGeom prst="roundRect">
            <a:avLst>
              <a:gd name="adj" fmla="val 16667"/>
            </a:avLst>
          </a:prstGeom>
          <a:solidFill>
            <a:srgbClr val="A4C2F4"/>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Data Cleanup &amp; Feature Extraction</a:t>
            </a:r>
            <a:endParaRPr dirty="0"/>
          </a:p>
        </p:txBody>
      </p:sp>
      <p:sp>
        <p:nvSpPr>
          <p:cNvPr id="53" name="Google Shape;115;p15">
            <a:extLst>
              <a:ext uri="{FF2B5EF4-FFF2-40B4-BE49-F238E27FC236}">
                <a16:creationId xmlns:a16="http://schemas.microsoft.com/office/drawing/2014/main" id="{0D3DD291-825F-CF48-8F12-9A5C74CB2329}"/>
              </a:ext>
            </a:extLst>
          </p:cNvPr>
          <p:cNvSpPr/>
          <p:nvPr/>
        </p:nvSpPr>
        <p:spPr>
          <a:xfrm>
            <a:off x="4487023" y="454881"/>
            <a:ext cx="3267805" cy="634200"/>
          </a:xfrm>
          <a:prstGeom prst="roundRect">
            <a:avLst>
              <a:gd name="adj" fmla="val 16667"/>
            </a:avLst>
          </a:prstGeom>
          <a:solidFill>
            <a:srgbClr val="A4C2F4"/>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lvl="0" algn="ctr"/>
            <a:r>
              <a:rPr lang="en-US" dirty="0"/>
              <a:t>Aggregation (Coordinate)</a:t>
            </a:r>
            <a:endParaRPr dirty="0"/>
          </a:p>
        </p:txBody>
      </p:sp>
      <p:sp>
        <p:nvSpPr>
          <p:cNvPr id="54" name="Google Shape;116;p15">
            <a:extLst>
              <a:ext uri="{FF2B5EF4-FFF2-40B4-BE49-F238E27FC236}">
                <a16:creationId xmlns:a16="http://schemas.microsoft.com/office/drawing/2014/main" id="{D0BEA28C-07E0-A943-A278-FF0870BFA997}"/>
              </a:ext>
            </a:extLst>
          </p:cNvPr>
          <p:cNvSpPr/>
          <p:nvPr/>
        </p:nvSpPr>
        <p:spPr>
          <a:xfrm>
            <a:off x="4487023" y="4212339"/>
            <a:ext cx="3267805" cy="616381"/>
          </a:xfrm>
          <a:prstGeom prst="roundRect">
            <a:avLst>
              <a:gd name="adj" fmla="val 16667"/>
            </a:avLst>
          </a:prstGeom>
          <a:solidFill>
            <a:srgbClr val="A4C2F4"/>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dirty="0"/>
              <a:t>Natural Language Processing</a:t>
            </a:r>
            <a:endParaRPr dirty="0"/>
          </a:p>
        </p:txBody>
      </p:sp>
      <p:sp>
        <p:nvSpPr>
          <p:cNvPr id="55" name="Google Shape;117;p15">
            <a:extLst>
              <a:ext uri="{FF2B5EF4-FFF2-40B4-BE49-F238E27FC236}">
                <a16:creationId xmlns:a16="http://schemas.microsoft.com/office/drawing/2014/main" id="{68522E5E-0232-A44A-8CC4-5DE415E1FD84}"/>
              </a:ext>
            </a:extLst>
          </p:cNvPr>
          <p:cNvSpPr/>
          <p:nvPr/>
        </p:nvSpPr>
        <p:spPr>
          <a:xfrm>
            <a:off x="10743829" y="469384"/>
            <a:ext cx="1097280" cy="605193"/>
          </a:xfrm>
          <a:prstGeom prst="roundRect">
            <a:avLst>
              <a:gd name="adj" fmla="val 16667"/>
            </a:avLst>
          </a:prstGeom>
          <a:solidFill>
            <a:srgbClr val="A4C2F4"/>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Heatmap Chart</a:t>
            </a:r>
            <a:endParaRPr dirty="0"/>
          </a:p>
        </p:txBody>
      </p:sp>
      <p:sp>
        <p:nvSpPr>
          <p:cNvPr id="64" name="Google Shape;116;p15">
            <a:extLst>
              <a:ext uri="{FF2B5EF4-FFF2-40B4-BE49-F238E27FC236}">
                <a16:creationId xmlns:a16="http://schemas.microsoft.com/office/drawing/2014/main" id="{D6712170-80A4-4F44-81A8-512AD05C5290}"/>
              </a:ext>
            </a:extLst>
          </p:cNvPr>
          <p:cNvSpPr/>
          <p:nvPr/>
        </p:nvSpPr>
        <p:spPr>
          <a:xfrm>
            <a:off x="4487023" y="2984709"/>
            <a:ext cx="3267805" cy="616381"/>
          </a:xfrm>
          <a:prstGeom prst="roundRect">
            <a:avLst>
              <a:gd name="adj" fmla="val 16667"/>
            </a:avLst>
          </a:prstGeom>
          <a:solidFill>
            <a:srgbClr val="A4C2F4"/>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dirty="0"/>
              <a:t>Linear Regression &amp; Correlations</a:t>
            </a:r>
            <a:endParaRPr dirty="0"/>
          </a:p>
        </p:txBody>
      </p:sp>
      <p:sp>
        <p:nvSpPr>
          <p:cNvPr id="65" name="Google Shape;117;p15">
            <a:extLst>
              <a:ext uri="{FF2B5EF4-FFF2-40B4-BE49-F238E27FC236}">
                <a16:creationId xmlns:a16="http://schemas.microsoft.com/office/drawing/2014/main" id="{ED958AA8-B820-624F-94CA-B89F6E08E100}"/>
              </a:ext>
            </a:extLst>
          </p:cNvPr>
          <p:cNvSpPr/>
          <p:nvPr/>
        </p:nvSpPr>
        <p:spPr>
          <a:xfrm>
            <a:off x="10743829" y="2258283"/>
            <a:ext cx="1097280" cy="605193"/>
          </a:xfrm>
          <a:prstGeom prst="roundRect">
            <a:avLst>
              <a:gd name="adj" fmla="val 16667"/>
            </a:avLst>
          </a:prstGeom>
          <a:solidFill>
            <a:srgbClr val="A4C2F4"/>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Bubble Chart</a:t>
            </a:r>
            <a:endParaRPr dirty="0"/>
          </a:p>
        </p:txBody>
      </p:sp>
      <p:sp>
        <p:nvSpPr>
          <p:cNvPr id="66" name="Google Shape;117;p15">
            <a:extLst>
              <a:ext uri="{FF2B5EF4-FFF2-40B4-BE49-F238E27FC236}">
                <a16:creationId xmlns:a16="http://schemas.microsoft.com/office/drawing/2014/main" id="{DC851242-2FAF-A04E-BCEB-5F07EF0A99AE}"/>
              </a:ext>
            </a:extLst>
          </p:cNvPr>
          <p:cNvSpPr/>
          <p:nvPr/>
        </p:nvSpPr>
        <p:spPr>
          <a:xfrm>
            <a:off x="10743829" y="4091120"/>
            <a:ext cx="1097280" cy="605193"/>
          </a:xfrm>
          <a:prstGeom prst="roundRect">
            <a:avLst>
              <a:gd name="adj" fmla="val 16667"/>
            </a:avLst>
          </a:prstGeom>
          <a:solidFill>
            <a:srgbClr val="A4C2F4"/>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Statistic Chart</a:t>
            </a:r>
            <a:endParaRPr dirty="0"/>
          </a:p>
        </p:txBody>
      </p:sp>
      <p:grpSp>
        <p:nvGrpSpPr>
          <p:cNvPr id="6" name="Group 5">
            <a:extLst>
              <a:ext uri="{FF2B5EF4-FFF2-40B4-BE49-F238E27FC236}">
                <a16:creationId xmlns:a16="http://schemas.microsoft.com/office/drawing/2014/main" id="{2596C638-8EF3-0147-A4A9-4FB27F8B7CFC}"/>
              </a:ext>
            </a:extLst>
          </p:cNvPr>
          <p:cNvGrpSpPr/>
          <p:nvPr/>
        </p:nvGrpSpPr>
        <p:grpSpPr>
          <a:xfrm>
            <a:off x="329434" y="1672409"/>
            <a:ext cx="3383280" cy="1949883"/>
            <a:chOff x="392687" y="1343342"/>
            <a:chExt cx="3331644" cy="1949883"/>
          </a:xfrm>
        </p:grpSpPr>
        <p:sp>
          <p:nvSpPr>
            <p:cNvPr id="76" name="Google Shape;110;p15">
              <a:extLst>
                <a:ext uri="{FF2B5EF4-FFF2-40B4-BE49-F238E27FC236}">
                  <a16:creationId xmlns:a16="http://schemas.microsoft.com/office/drawing/2014/main" id="{640CE549-C98B-3F46-9BF9-589F309FE21D}"/>
                </a:ext>
              </a:extLst>
            </p:cNvPr>
            <p:cNvSpPr/>
            <p:nvPr/>
          </p:nvSpPr>
          <p:spPr>
            <a:xfrm>
              <a:off x="392687" y="1343342"/>
              <a:ext cx="3331644" cy="1949883"/>
            </a:xfrm>
            <a:prstGeom prst="roundRect">
              <a:avLst>
                <a:gd name="adj" fmla="val 16667"/>
              </a:avLst>
            </a:prstGeom>
            <a:solidFill>
              <a:srgbClr val="A4C2F4"/>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40" tIns="91425" rIns="91425" bIns="91425" anchor="b" anchorCtr="0">
              <a:noAutofit/>
            </a:bodyPr>
            <a:lstStyle/>
            <a:p>
              <a:pPr marL="0" lvl="0" indent="0" algn="ctr" rtl="0">
                <a:spcBef>
                  <a:spcPts val="0"/>
                </a:spcBef>
                <a:spcAft>
                  <a:spcPts val="0"/>
                </a:spcAft>
                <a:buNone/>
              </a:pPr>
              <a:r>
                <a:rPr lang="en-US" dirty="0"/>
                <a:t>Datasets</a:t>
              </a:r>
              <a:endParaRPr dirty="0"/>
            </a:p>
          </p:txBody>
        </p:sp>
        <p:sp>
          <p:nvSpPr>
            <p:cNvPr id="67" name="Google Shape;110;p15">
              <a:extLst>
                <a:ext uri="{FF2B5EF4-FFF2-40B4-BE49-F238E27FC236}">
                  <a16:creationId xmlns:a16="http://schemas.microsoft.com/office/drawing/2014/main" id="{A6CBFBA7-68D4-3142-AFE1-44EE78B8AD52}"/>
                </a:ext>
              </a:extLst>
            </p:cNvPr>
            <p:cNvSpPr/>
            <p:nvPr/>
          </p:nvSpPr>
          <p:spPr>
            <a:xfrm>
              <a:off x="480273" y="1431662"/>
              <a:ext cx="1005840" cy="548640"/>
            </a:xfrm>
            <a:prstGeom prst="roundRect">
              <a:avLst>
                <a:gd name="adj" fmla="val 16667"/>
              </a:avLst>
            </a:prstGeom>
            <a:solidFill>
              <a:schemeClr val="accent4">
                <a:lumMod val="40000"/>
                <a:lumOff val="60000"/>
              </a:schemeClr>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Crime</a:t>
              </a:r>
              <a:endParaRPr dirty="0"/>
            </a:p>
          </p:txBody>
        </p:sp>
        <p:sp>
          <p:nvSpPr>
            <p:cNvPr id="68" name="Google Shape;110;p15">
              <a:extLst>
                <a:ext uri="{FF2B5EF4-FFF2-40B4-BE49-F238E27FC236}">
                  <a16:creationId xmlns:a16="http://schemas.microsoft.com/office/drawing/2014/main" id="{183BB3C1-EE8E-BE49-B407-4494610EAB60}"/>
                </a:ext>
              </a:extLst>
            </p:cNvPr>
            <p:cNvSpPr/>
            <p:nvPr/>
          </p:nvSpPr>
          <p:spPr>
            <a:xfrm>
              <a:off x="1570172" y="1441972"/>
              <a:ext cx="1005840" cy="548640"/>
            </a:xfrm>
            <a:prstGeom prst="roundRect">
              <a:avLst>
                <a:gd name="adj" fmla="val 16667"/>
              </a:avLst>
            </a:prstGeom>
            <a:solidFill>
              <a:schemeClr val="accent4">
                <a:lumMod val="40000"/>
                <a:lumOff val="60000"/>
              </a:schemeClr>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Subway</a:t>
              </a:r>
              <a:endParaRPr dirty="0"/>
            </a:p>
          </p:txBody>
        </p:sp>
        <p:sp>
          <p:nvSpPr>
            <p:cNvPr id="69" name="Google Shape;110;p15">
              <a:extLst>
                <a:ext uri="{FF2B5EF4-FFF2-40B4-BE49-F238E27FC236}">
                  <a16:creationId xmlns:a16="http://schemas.microsoft.com/office/drawing/2014/main" id="{C864834E-46FC-DF4C-90C3-E575DD8C23FD}"/>
                </a:ext>
              </a:extLst>
            </p:cNvPr>
            <p:cNvSpPr/>
            <p:nvPr/>
          </p:nvSpPr>
          <p:spPr>
            <a:xfrm>
              <a:off x="1570172" y="2215960"/>
              <a:ext cx="1005840" cy="548640"/>
            </a:xfrm>
            <a:prstGeom prst="roundRect">
              <a:avLst>
                <a:gd name="adj" fmla="val 16667"/>
              </a:avLst>
            </a:prstGeom>
            <a:solidFill>
              <a:schemeClr val="accent4">
                <a:lumMod val="40000"/>
                <a:lumOff val="60000"/>
              </a:schemeClr>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Taxis</a:t>
              </a:r>
              <a:endParaRPr dirty="0"/>
            </a:p>
          </p:txBody>
        </p:sp>
        <p:sp>
          <p:nvSpPr>
            <p:cNvPr id="70" name="Google Shape;110;p15">
              <a:extLst>
                <a:ext uri="{FF2B5EF4-FFF2-40B4-BE49-F238E27FC236}">
                  <a16:creationId xmlns:a16="http://schemas.microsoft.com/office/drawing/2014/main" id="{E0DEA6A8-4AF8-7843-A5AB-7D1601C4579F}"/>
                </a:ext>
              </a:extLst>
            </p:cNvPr>
            <p:cNvSpPr/>
            <p:nvPr/>
          </p:nvSpPr>
          <p:spPr>
            <a:xfrm>
              <a:off x="471216" y="2199006"/>
              <a:ext cx="1005840" cy="548640"/>
            </a:xfrm>
            <a:prstGeom prst="roundRect">
              <a:avLst>
                <a:gd name="adj" fmla="val 16667"/>
              </a:avLst>
            </a:prstGeom>
            <a:solidFill>
              <a:schemeClr val="accent4">
                <a:lumMod val="40000"/>
                <a:lumOff val="60000"/>
              </a:schemeClr>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Precinct Info</a:t>
              </a:r>
              <a:endParaRPr dirty="0"/>
            </a:p>
          </p:txBody>
        </p:sp>
        <p:sp>
          <p:nvSpPr>
            <p:cNvPr id="72" name="Google Shape;110;p15">
              <a:extLst>
                <a:ext uri="{FF2B5EF4-FFF2-40B4-BE49-F238E27FC236}">
                  <a16:creationId xmlns:a16="http://schemas.microsoft.com/office/drawing/2014/main" id="{8FDD7C5C-C757-7847-9948-B39B8FEF3E08}"/>
                </a:ext>
              </a:extLst>
            </p:cNvPr>
            <p:cNvSpPr/>
            <p:nvPr/>
          </p:nvSpPr>
          <p:spPr>
            <a:xfrm>
              <a:off x="2660071" y="1454072"/>
              <a:ext cx="1005840" cy="548640"/>
            </a:xfrm>
            <a:prstGeom prst="roundRect">
              <a:avLst>
                <a:gd name="adj" fmla="val 16667"/>
              </a:avLst>
            </a:prstGeom>
            <a:solidFill>
              <a:schemeClr val="accent4">
                <a:lumMod val="40000"/>
                <a:lumOff val="60000"/>
              </a:schemeClr>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Twitter</a:t>
              </a:r>
              <a:endParaRPr dirty="0"/>
            </a:p>
          </p:txBody>
        </p:sp>
        <p:sp>
          <p:nvSpPr>
            <p:cNvPr id="75" name="Google Shape;110;p15">
              <a:extLst>
                <a:ext uri="{FF2B5EF4-FFF2-40B4-BE49-F238E27FC236}">
                  <a16:creationId xmlns:a16="http://schemas.microsoft.com/office/drawing/2014/main" id="{30B18B5E-22D4-A240-93F0-3D53BA58DEE1}"/>
                </a:ext>
              </a:extLst>
            </p:cNvPr>
            <p:cNvSpPr/>
            <p:nvPr/>
          </p:nvSpPr>
          <p:spPr>
            <a:xfrm>
              <a:off x="2649638" y="2229223"/>
              <a:ext cx="1005840" cy="548640"/>
            </a:xfrm>
            <a:prstGeom prst="roundRect">
              <a:avLst>
                <a:gd name="adj" fmla="val 16667"/>
              </a:avLst>
            </a:prstGeom>
            <a:solidFill>
              <a:schemeClr val="accent4">
                <a:lumMod val="40000"/>
                <a:lumOff val="60000"/>
              </a:schemeClr>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Corpus</a:t>
              </a:r>
              <a:endParaRPr dirty="0"/>
            </a:p>
          </p:txBody>
        </p:sp>
      </p:grpSp>
      <p:sp>
        <p:nvSpPr>
          <p:cNvPr id="77" name="Google Shape;115;p15">
            <a:extLst>
              <a:ext uri="{FF2B5EF4-FFF2-40B4-BE49-F238E27FC236}">
                <a16:creationId xmlns:a16="http://schemas.microsoft.com/office/drawing/2014/main" id="{365A03BF-E4DA-FC42-8A27-26EC8A07DA2B}"/>
              </a:ext>
            </a:extLst>
          </p:cNvPr>
          <p:cNvSpPr/>
          <p:nvPr/>
        </p:nvSpPr>
        <p:spPr>
          <a:xfrm>
            <a:off x="4487023" y="1713307"/>
            <a:ext cx="3267805" cy="634200"/>
          </a:xfrm>
          <a:prstGeom prst="roundRect">
            <a:avLst>
              <a:gd name="adj" fmla="val 16667"/>
            </a:avLst>
          </a:prstGeom>
          <a:solidFill>
            <a:srgbClr val="A4C2F4"/>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lvl="0" algn="ctr"/>
            <a:r>
              <a:rPr lang="en-US" dirty="0"/>
              <a:t>Aggregation (Precinct)</a:t>
            </a:r>
            <a:endParaRPr dirty="0"/>
          </a:p>
        </p:txBody>
      </p:sp>
      <p:cxnSp>
        <p:nvCxnSpPr>
          <p:cNvPr id="11" name="Straight Arrow Connector 10">
            <a:extLst>
              <a:ext uri="{FF2B5EF4-FFF2-40B4-BE49-F238E27FC236}">
                <a16:creationId xmlns:a16="http://schemas.microsoft.com/office/drawing/2014/main" id="{3B5509DC-C93C-D549-AFF4-C0B75596391B}"/>
              </a:ext>
            </a:extLst>
          </p:cNvPr>
          <p:cNvCxnSpPr>
            <a:cxnSpLocks/>
            <a:stCxn id="49" idx="2"/>
            <a:endCxn id="76" idx="0"/>
          </p:cNvCxnSpPr>
          <p:nvPr/>
        </p:nvCxnSpPr>
        <p:spPr>
          <a:xfrm rot="16200000" flipH="1">
            <a:off x="1731299" y="1382634"/>
            <a:ext cx="572154" cy="7395"/>
          </a:xfrm>
          <a:prstGeom prst="curved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876FB30E-F8E0-E14D-9C5B-36013AD84E23}"/>
              </a:ext>
            </a:extLst>
          </p:cNvPr>
          <p:cNvCxnSpPr>
            <a:cxnSpLocks/>
            <a:stCxn id="76" idx="2"/>
            <a:endCxn id="51" idx="0"/>
          </p:cNvCxnSpPr>
          <p:nvPr/>
        </p:nvCxnSpPr>
        <p:spPr>
          <a:xfrm rot="16200000" flipH="1">
            <a:off x="1732561" y="3910804"/>
            <a:ext cx="580388" cy="3363"/>
          </a:xfrm>
          <a:prstGeom prst="curved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77">
            <a:extLst>
              <a:ext uri="{FF2B5EF4-FFF2-40B4-BE49-F238E27FC236}">
                <a16:creationId xmlns:a16="http://schemas.microsoft.com/office/drawing/2014/main" id="{796C5E64-C7D9-734E-B092-7DD4E6E30F86}"/>
              </a:ext>
            </a:extLst>
          </p:cNvPr>
          <p:cNvCxnSpPr>
            <a:cxnSpLocks/>
            <a:stCxn id="51" idx="3"/>
            <a:endCxn id="53" idx="1"/>
          </p:cNvCxnSpPr>
          <p:nvPr/>
        </p:nvCxnSpPr>
        <p:spPr>
          <a:xfrm flipV="1">
            <a:off x="3716077" y="771981"/>
            <a:ext cx="770946" cy="3750739"/>
          </a:xfrm>
          <a:prstGeom prst="curvedConnector3">
            <a:avLst>
              <a:gd name="adj1" fmla="val 26278"/>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77">
            <a:extLst>
              <a:ext uri="{FF2B5EF4-FFF2-40B4-BE49-F238E27FC236}">
                <a16:creationId xmlns:a16="http://schemas.microsoft.com/office/drawing/2014/main" id="{5DB08E7B-78EE-7640-BBAB-0135605BACCC}"/>
              </a:ext>
            </a:extLst>
          </p:cNvPr>
          <p:cNvCxnSpPr>
            <a:cxnSpLocks/>
            <a:stCxn id="51" idx="3"/>
            <a:endCxn id="77" idx="1"/>
          </p:cNvCxnSpPr>
          <p:nvPr/>
        </p:nvCxnSpPr>
        <p:spPr>
          <a:xfrm flipV="1">
            <a:off x="3716077" y="2030407"/>
            <a:ext cx="770946" cy="2492313"/>
          </a:xfrm>
          <a:prstGeom prst="curvedConnector3">
            <a:avLst>
              <a:gd name="adj1" fmla="val 38837"/>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77">
            <a:extLst>
              <a:ext uri="{FF2B5EF4-FFF2-40B4-BE49-F238E27FC236}">
                <a16:creationId xmlns:a16="http://schemas.microsoft.com/office/drawing/2014/main" id="{BB9B3217-C166-EE44-A0B9-7E8081F4990F}"/>
              </a:ext>
            </a:extLst>
          </p:cNvPr>
          <p:cNvCxnSpPr>
            <a:cxnSpLocks/>
            <a:stCxn id="51" idx="3"/>
            <a:endCxn id="64" idx="1"/>
          </p:cNvCxnSpPr>
          <p:nvPr/>
        </p:nvCxnSpPr>
        <p:spPr>
          <a:xfrm flipV="1">
            <a:off x="3716077" y="3292900"/>
            <a:ext cx="770946" cy="1229820"/>
          </a:xfrm>
          <a:prstGeom prst="curved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77">
            <a:extLst>
              <a:ext uri="{FF2B5EF4-FFF2-40B4-BE49-F238E27FC236}">
                <a16:creationId xmlns:a16="http://schemas.microsoft.com/office/drawing/2014/main" id="{FF8F2B05-1482-EC48-9A22-6E812004CBEC}"/>
              </a:ext>
            </a:extLst>
          </p:cNvPr>
          <p:cNvCxnSpPr>
            <a:cxnSpLocks/>
            <a:stCxn id="51" idx="3"/>
            <a:endCxn id="54" idx="1"/>
          </p:cNvCxnSpPr>
          <p:nvPr/>
        </p:nvCxnSpPr>
        <p:spPr>
          <a:xfrm flipV="1">
            <a:off x="3716077" y="4520530"/>
            <a:ext cx="770946" cy="2190"/>
          </a:xfrm>
          <a:prstGeom prst="curved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1" name="Google Shape;115;p15">
            <a:extLst>
              <a:ext uri="{FF2B5EF4-FFF2-40B4-BE49-F238E27FC236}">
                <a16:creationId xmlns:a16="http://schemas.microsoft.com/office/drawing/2014/main" id="{FB146154-652D-3141-BDBA-175A62C217BA}"/>
              </a:ext>
            </a:extLst>
          </p:cNvPr>
          <p:cNvSpPr/>
          <p:nvPr/>
        </p:nvSpPr>
        <p:spPr>
          <a:xfrm>
            <a:off x="8733805" y="967182"/>
            <a:ext cx="1430612" cy="3186488"/>
          </a:xfrm>
          <a:prstGeom prst="roundRect">
            <a:avLst>
              <a:gd name="adj" fmla="val 16667"/>
            </a:avLst>
          </a:prstGeom>
          <a:solidFill>
            <a:srgbClr val="A4C2F4"/>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lvl="0" algn="ctr"/>
            <a:r>
              <a:rPr lang="en-US" dirty="0"/>
              <a:t>Data Warehouse</a:t>
            </a:r>
            <a:endParaRPr dirty="0"/>
          </a:p>
        </p:txBody>
      </p:sp>
      <p:cxnSp>
        <p:nvCxnSpPr>
          <p:cNvPr id="142" name="Straight Arrow Connector 77">
            <a:extLst>
              <a:ext uri="{FF2B5EF4-FFF2-40B4-BE49-F238E27FC236}">
                <a16:creationId xmlns:a16="http://schemas.microsoft.com/office/drawing/2014/main" id="{8E5F6E29-83B1-864F-B4B8-50C31B48FF83}"/>
              </a:ext>
            </a:extLst>
          </p:cNvPr>
          <p:cNvCxnSpPr>
            <a:cxnSpLocks/>
            <a:stCxn id="53" idx="3"/>
            <a:endCxn id="131" idx="1"/>
          </p:cNvCxnSpPr>
          <p:nvPr/>
        </p:nvCxnSpPr>
        <p:spPr>
          <a:xfrm>
            <a:off x="7754828" y="771981"/>
            <a:ext cx="978977" cy="1788445"/>
          </a:xfrm>
          <a:prstGeom prst="curved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77">
            <a:extLst>
              <a:ext uri="{FF2B5EF4-FFF2-40B4-BE49-F238E27FC236}">
                <a16:creationId xmlns:a16="http://schemas.microsoft.com/office/drawing/2014/main" id="{61871A5B-099A-F045-B47E-0B44D7A80BCD}"/>
              </a:ext>
            </a:extLst>
          </p:cNvPr>
          <p:cNvCxnSpPr>
            <a:cxnSpLocks/>
            <a:stCxn id="77" idx="3"/>
          </p:cNvCxnSpPr>
          <p:nvPr/>
        </p:nvCxnSpPr>
        <p:spPr>
          <a:xfrm>
            <a:off x="7754828" y="2030407"/>
            <a:ext cx="978977" cy="536967"/>
          </a:xfrm>
          <a:prstGeom prst="curved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77">
            <a:extLst>
              <a:ext uri="{FF2B5EF4-FFF2-40B4-BE49-F238E27FC236}">
                <a16:creationId xmlns:a16="http://schemas.microsoft.com/office/drawing/2014/main" id="{5A583810-C837-E04B-A09C-913FA1D05C15}"/>
              </a:ext>
            </a:extLst>
          </p:cNvPr>
          <p:cNvCxnSpPr>
            <a:cxnSpLocks/>
            <a:stCxn id="64" idx="3"/>
            <a:endCxn id="131" idx="1"/>
          </p:cNvCxnSpPr>
          <p:nvPr/>
        </p:nvCxnSpPr>
        <p:spPr>
          <a:xfrm flipV="1">
            <a:off x="7754828" y="2560426"/>
            <a:ext cx="978977" cy="732474"/>
          </a:xfrm>
          <a:prstGeom prst="curved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77">
            <a:extLst>
              <a:ext uri="{FF2B5EF4-FFF2-40B4-BE49-F238E27FC236}">
                <a16:creationId xmlns:a16="http://schemas.microsoft.com/office/drawing/2014/main" id="{2A5FFBAE-3446-7349-9C24-052E3C6556FD}"/>
              </a:ext>
            </a:extLst>
          </p:cNvPr>
          <p:cNvCxnSpPr>
            <a:cxnSpLocks/>
            <a:stCxn id="54" idx="3"/>
            <a:endCxn id="131" idx="1"/>
          </p:cNvCxnSpPr>
          <p:nvPr/>
        </p:nvCxnSpPr>
        <p:spPr>
          <a:xfrm flipV="1">
            <a:off x="7754828" y="2560426"/>
            <a:ext cx="978977" cy="1960104"/>
          </a:xfrm>
          <a:prstGeom prst="curved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77">
            <a:extLst>
              <a:ext uri="{FF2B5EF4-FFF2-40B4-BE49-F238E27FC236}">
                <a16:creationId xmlns:a16="http://schemas.microsoft.com/office/drawing/2014/main" id="{3782B552-B88A-7147-B740-9F923343F434}"/>
              </a:ext>
            </a:extLst>
          </p:cNvPr>
          <p:cNvCxnSpPr>
            <a:cxnSpLocks/>
            <a:stCxn id="131" idx="3"/>
            <a:endCxn id="55" idx="1"/>
          </p:cNvCxnSpPr>
          <p:nvPr/>
        </p:nvCxnSpPr>
        <p:spPr>
          <a:xfrm flipV="1">
            <a:off x="10164417" y="771981"/>
            <a:ext cx="579412" cy="1788445"/>
          </a:xfrm>
          <a:prstGeom prst="curved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77">
            <a:extLst>
              <a:ext uri="{FF2B5EF4-FFF2-40B4-BE49-F238E27FC236}">
                <a16:creationId xmlns:a16="http://schemas.microsoft.com/office/drawing/2014/main" id="{A719EF1A-D39E-1D45-9CCA-5AD9939CD7E9}"/>
              </a:ext>
            </a:extLst>
          </p:cNvPr>
          <p:cNvCxnSpPr>
            <a:cxnSpLocks/>
            <a:stCxn id="131" idx="3"/>
            <a:endCxn id="65" idx="1"/>
          </p:cNvCxnSpPr>
          <p:nvPr/>
        </p:nvCxnSpPr>
        <p:spPr>
          <a:xfrm>
            <a:off x="10164417" y="2560426"/>
            <a:ext cx="579412" cy="454"/>
          </a:xfrm>
          <a:prstGeom prst="curved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77">
            <a:extLst>
              <a:ext uri="{FF2B5EF4-FFF2-40B4-BE49-F238E27FC236}">
                <a16:creationId xmlns:a16="http://schemas.microsoft.com/office/drawing/2014/main" id="{206AA060-E808-8D4D-8731-C8E1B30751A4}"/>
              </a:ext>
            </a:extLst>
          </p:cNvPr>
          <p:cNvCxnSpPr>
            <a:cxnSpLocks/>
            <a:stCxn id="131" idx="3"/>
            <a:endCxn id="66" idx="1"/>
          </p:cNvCxnSpPr>
          <p:nvPr/>
        </p:nvCxnSpPr>
        <p:spPr>
          <a:xfrm>
            <a:off x="10164417" y="2560426"/>
            <a:ext cx="579412" cy="1833291"/>
          </a:xfrm>
          <a:prstGeom prst="curved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4469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D83682B3-0227-49C9-A9CA-9E6FE365ADDC}"/>
              </a:ext>
            </a:extLst>
          </p:cNvPr>
          <p:cNvGrpSpPr/>
          <p:nvPr/>
        </p:nvGrpSpPr>
        <p:grpSpPr>
          <a:xfrm>
            <a:off x="0" y="0"/>
            <a:ext cx="12192000" cy="5641925"/>
            <a:chOff x="6306" y="20666"/>
            <a:chExt cx="12192000" cy="5641925"/>
          </a:xfrm>
        </p:grpSpPr>
        <p:sp>
          <p:nvSpPr>
            <p:cNvPr id="2" name="Rectangle 1">
              <a:extLst>
                <a:ext uri="{FF2B5EF4-FFF2-40B4-BE49-F238E27FC236}">
                  <a16:creationId xmlns:a16="http://schemas.microsoft.com/office/drawing/2014/main" id="{8FDDED48-B170-8B44-BA17-2A34C0A0BB39}"/>
                </a:ext>
              </a:extLst>
            </p:cNvPr>
            <p:cNvSpPr/>
            <p:nvPr/>
          </p:nvSpPr>
          <p:spPr>
            <a:xfrm>
              <a:off x="6306" y="20666"/>
              <a:ext cx="12192000" cy="56419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E4E77A4-8B32-214C-896C-F0B8449F89DA}"/>
                </a:ext>
              </a:extLst>
            </p:cNvPr>
            <p:cNvSpPr/>
            <p:nvPr/>
          </p:nvSpPr>
          <p:spPr>
            <a:xfrm>
              <a:off x="21171" y="2401250"/>
              <a:ext cx="1527048" cy="914400"/>
            </a:xfrm>
            <a:prstGeom prst="ellipse">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Commutes</a:t>
              </a:r>
            </a:p>
            <a:p>
              <a:pPr algn="ctr"/>
              <a:r>
                <a:rPr lang="en-US" sz="1400" dirty="0">
                  <a:solidFill>
                    <a:schemeClr val="tx1"/>
                  </a:solidFill>
                </a:rPr>
                <a:t>(subway, taxis)</a:t>
              </a:r>
            </a:p>
            <a:p>
              <a:pPr algn="ctr"/>
              <a:r>
                <a:rPr lang="en-US" sz="1400" dirty="0">
                  <a:solidFill>
                    <a:schemeClr val="tx1"/>
                  </a:solidFill>
                </a:rPr>
                <a:t>(</a:t>
              </a:r>
              <a:r>
                <a:rPr lang="en-US" sz="1400" b="1" dirty="0">
                  <a:solidFill>
                    <a:schemeClr val="tx1"/>
                  </a:solidFill>
                </a:rPr>
                <a:t>26GB</a:t>
              </a:r>
              <a:r>
                <a:rPr lang="en-US" sz="1400" dirty="0">
                  <a:solidFill>
                    <a:schemeClr val="tx1"/>
                  </a:solidFill>
                </a:rPr>
                <a:t>)</a:t>
              </a:r>
            </a:p>
          </p:txBody>
        </p:sp>
        <p:sp>
          <p:nvSpPr>
            <p:cNvPr id="9" name="Oval 8">
              <a:extLst>
                <a:ext uri="{FF2B5EF4-FFF2-40B4-BE49-F238E27FC236}">
                  <a16:creationId xmlns:a16="http://schemas.microsoft.com/office/drawing/2014/main" id="{AA1BAF9D-8158-964E-829C-70BAEAB24D07}"/>
                </a:ext>
              </a:extLst>
            </p:cNvPr>
            <p:cNvSpPr/>
            <p:nvPr/>
          </p:nvSpPr>
          <p:spPr>
            <a:xfrm>
              <a:off x="27478" y="483096"/>
              <a:ext cx="1527048" cy="914400"/>
            </a:xfrm>
            <a:prstGeom prst="ellipse">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Crime</a:t>
              </a:r>
            </a:p>
            <a:p>
              <a:pPr algn="ctr"/>
              <a:r>
                <a:rPr lang="en-US" sz="1400" dirty="0">
                  <a:solidFill>
                    <a:schemeClr val="tx1"/>
                  </a:solidFill>
                </a:rPr>
                <a:t>(</a:t>
              </a:r>
              <a:r>
                <a:rPr lang="en-US" sz="1400" b="1" dirty="0">
                  <a:solidFill>
                    <a:schemeClr val="tx1"/>
                  </a:solidFill>
                </a:rPr>
                <a:t>53MB</a:t>
              </a:r>
              <a:r>
                <a:rPr lang="en-US" sz="1400" dirty="0">
                  <a:solidFill>
                    <a:schemeClr val="tx1"/>
                  </a:solidFill>
                </a:rPr>
                <a:t>)</a:t>
              </a:r>
            </a:p>
          </p:txBody>
        </p:sp>
        <p:sp>
          <p:nvSpPr>
            <p:cNvPr id="10" name="Oval 9">
              <a:extLst>
                <a:ext uri="{FF2B5EF4-FFF2-40B4-BE49-F238E27FC236}">
                  <a16:creationId xmlns:a16="http://schemas.microsoft.com/office/drawing/2014/main" id="{35F1CB58-8BFB-CC47-B4E8-07566EE5393B}"/>
                </a:ext>
              </a:extLst>
            </p:cNvPr>
            <p:cNvSpPr/>
            <p:nvPr/>
          </p:nvSpPr>
          <p:spPr>
            <a:xfrm>
              <a:off x="23769" y="4319406"/>
              <a:ext cx="1527048" cy="914400"/>
            </a:xfrm>
            <a:prstGeom prst="ellipse">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Sentiment</a:t>
              </a:r>
            </a:p>
            <a:p>
              <a:pPr algn="ctr"/>
              <a:r>
                <a:rPr lang="en-US" sz="1400" dirty="0">
                  <a:solidFill>
                    <a:schemeClr val="tx1"/>
                  </a:solidFill>
                </a:rPr>
                <a:t>(Twitter)</a:t>
              </a:r>
            </a:p>
            <a:p>
              <a:pPr algn="ctr"/>
              <a:r>
                <a:rPr lang="en-US" sz="1400" dirty="0">
                  <a:solidFill>
                    <a:schemeClr val="tx1"/>
                  </a:solidFill>
                </a:rPr>
                <a:t>(</a:t>
              </a:r>
              <a:r>
                <a:rPr lang="en-US" sz="1400" b="1" dirty="0">
                  <a:solidFill>
                    <a:schemeClr val="tx1"/>
                  </a:solidFill>
                </a:rPr>
                <a:t>313.7GB</a:t>
              </a:r>
              <a:r>
                <a:rPr lang="en-US" sz="1400" dirty="0">
                  <a:solidFill>
                    <a:schemeClr val="tx1"/>
                  </a:solidFill>
                </a:rPr>
                <a:t>)</a:t>
              </a:r>
            </a:p>
          </p:txBody>
        </p:sp>
        <p:sp>
          <p:nvSpPr>
            <p:cNvPr id="13" name="Rounded Rectangle 12">
              <a:extLst>
                <a:ext uri="{FF2B5EF4-FFF2-40B4-BE49-F238E27FC236}">
                  <a16:creationId xmlns:a16="http://schemas.microsoft.com/office/drawing/2014/main" id="{BA7D6FF5-4D99-3545-AAC0-88C9E4FC0497}"/>
                </a:ext>
              </a:extLst>
            </p:cNvPr>
            <p:cNvSpPr/>
            <p:nvPr/>
          </p:nvSpPr>
          <p:spPr>
            <a:xfrm>
              <a:off x="3211966" y="1271444"/>
              <a:ext cx="1207008" cy="3174012"/>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Remove unnecessary columns</a:t>
              </a:r>
            </a:p>
          </p:txBody>
        </p:sp>
        <p:sp>
          <p:nvSpPr>
            <p:cNvPr id="15" name="Rounded Rectangle 14">
              <a:extLst>
                <a:ext uri="{FF2B5EF4-FFF2-40B4-BE49-F238E27FC236}">
                  <a16:creationId xmlns:a16="http://schemas.microsoft.com/office/drawing/2014/main" id="{692918A6-55ED-CD4B-9D75-8E100B81574D}"/>
                </a:ext>
              </a:extLst>
            </p:cNvPr>
            <p:cNvSpPr/>
            <p:nvPr/>
          </p:nvSpPr>
          <p:spPr>
            <a:xfrm>
              <a:off x="4643971" y="2484687"/>
              <a:ext cx="1725429" cy="761185"/>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Calculate coordinates locates to which precinct</a:t>
              </a:r>
            </a:p>
          </p:txBody>
        </p:sp>
        <p:sp>
          <p:nvSpPr>
            <p:cNvPr id="16" name="Rounded Rectangle 15">
              <a:extLst>
                <a:ext uri="{FF2B5EF4-FFF2-40B4-BE49-F238E27FC236}">
                  <a16:creationId xmlns:a16="http://schemas.microsoft.com/office/drawing/2014/main" id="{107370D6-57A4-F54E-9C82-6612A82EC1CC}"/>
                </a:ext>
              </a:extLst>
            </p:cNvPr>
            <p:cNvSpPr/>
            <p:nvPr/>
          </p:nvSpPr>
          <p:spPr>
            <a:xfrm>
              <a:off x="6755855" y="406733"/>
              <a:ext cx="2011680" cy="457200"/>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Aggregate data by precinct</a:t>
              </a:r>
            </a:p>
          </p:txBody>
        </p:sp>
        <p:sp>
          <p:nvSpPr>
            <p:cNvPr id="17" name="Rounded Rectangle 16">
              <a:extLst>
                <a:ext uri="{FF2B5EF4-FFF2-40B4-BE49-F238E27FC236}">
                  <a16:creationId xmlns:a16="http://schemas.microsoft.com/office/drawing/2014/main" id="{49007499-786B-0641-82BE-A1E447A7D549}"/>
                </a:ext>
              </a:extLst>
            </p:cNvPr>
            <p:cNvSpPr/>
            <p:nvPr/>
          </p:nvSpPr>
          <p:spPr>
            <a:xfrm>
              <a:off x="6755855" y="1538079"/>
              <a:ext cx="2011680" cy="457200"/>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Aggregate data by coordinates (step 0.001)</a:t>
              </a:r>
            </a:p>
          </p:txBody>
        </p:sp>
        <p:sp>
          <p:nvSpPr>
            <p:cNvPr id="18" name="Rounded Rectangle 17">
              <a:extLst>
                <a:ext uri="{FF2B5EF4-FFF2-40B4-BE49-F238E27FC236}">
                  <a16:creationId xmlns:a16="http://schemas.microsoft.com/office/drawing/2014/main" id="{CDB65F23-2020-1D44-BA23-5D5AAD52D76B}"/>
                </a:ext>
              </a:extLst>
            </p:cNvPr>
            <p:cNvSpPr/>
            <p:nvPr/>
          </p:nvSpPr>
          <p:spPr>
            <a:xfrm>
              <a:off x="4418974" y="4800797"/>
              <a:ext cx="1737360" cy="775138"/>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Select tweets in Manhattan</a:t>
              </a:r>
            </a:p>
          </p:txBody>
        </p:sp>
        <p:sp>
          <p:nvSpPr>
            <p:cNvPr id="19" name="Rounded Rectangle 18">
              <a:extLst>
                <a:ext uri="{FF2B5EF4-FFF2-40B4-BE49-F238E27FC236}">
                  <a16:creationId xmlns:a16="http://schemas.microsoft.com/office/drawing/2014/main" id="{1E542A13-48C6-8447-A411-D7D1707372A3}"/>
                </a:ext>
              </a:extLst>
            </p:cNvPr>
            <p:cNvSpPr/>
            <p:nvPr/>
          </p:nvSpPr>
          <p:spPr>
            <a:xfrm>
              <a:off x="6755855" y="4968614"/>
              <a:ext cx="2011680" cy="457200"/>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Natural Language Processing</a:t>
              </a:r>
            </a:p>
          </p:txBody>
        </p:sp>
        <p:sp>
          <p:nvSpPr>
            <p:cNvPr id="21" name="Oval 20">
              <a:extLst>
                <a:ext uri="{FF2B5EF4-FFF2-40B4-BE49-F238E27FC236}">
                  <a16:creationId xmlns:a16="http://schemas.microsoft.com/office/drawing/2014/main" id="{E048E4E7-2F26-744C-988B-55B114EA30FE}"/>
                </a:ext>
              </a:extLst>
            </p:cNvPr>
            <p:cNvSpPr/>
            <p:nvPr/>
          </p:nvSpPr>
          <p:spPr>
            <a:xfrm>
              <a:off x="9153991" y="1355199"/>
              <a:ext cx="1737360" cy="822960"/>
            </a:xfrm>
            <a:prstGeom prst="ellipse">
              <a:avLst/>
            </a:prstGeom>
            <a:solidFill>
              <a:schemeClr val="accent6">
                <a:lumMod val="60000"/>
                <a:lumOff val="4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Crime  aggregated by coordinate</a:t>
              </a:r>
            </a:p>
          </p:txBody>
        </p:sp>
        <p:sp>
          <p:nvSpPr>
            <p:cNvPr id="22" name="Oval 21">
              <a:extLst>
                <a:ext uri="{FF2B5EF4-FFF2-40B4-BE49-F238E27FC236}">
                  <a16:creationId xmlns:a16="http://schemas.microsoft.com/office/drawing/2014/main" id="{7F7393B9-B16E-A143-A6A2-6844CF1ECA30}"/>
                </a:ext>
              </a:extLst>
            </p:cNvPr>
            <p:cNvSpPr/>
            <p:nvPr/>
          </p:nvSpPr>
          <p:spPr>
            <a:xfrm>
              <a:off x="9153991" y="217811"/>
              <a:ext cx="1737360" cy="822960"/>
            </a:xfrm>
            <a:prstGeom prst="ellipse">
              <a:avLst/>
            </a:prstGeom>
            <a:solidFill>
              <a:schemeClr val="accent6">
                <a:lumMod val="60000"/>
                <a:lumOff val="4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Crime aggregated by precinct</a:t>
              </a:r>
            </a:p>
          </p:txBody>
        </p:sp>
        <p:sp>
          <p:nvSpPr>
            <p:cNvPr id="23" name="Oval 22">
              <a:extLst>
                <a:ext uri="{FF2B5EF4-FFF2-40B4-BE49-F238E27FC236}">
                  <a16:creationId xmlns:a16="http://schemas.microsoft.com/office/drawing/2014/main" id="{474A9A64-476B-9540-A62D-28BF4A037C0B}"/>
                </a:ext>
              </a:extLst>
            </p:cNvPr>
            <p:cNvSpPr/>
            <p:nvPr/>
          </p:nvSpPr>
          <p:spPr>
            <a:xfrm>
              <a:off x="9157622" y="3633923"/>
              <a:ext cx="1737360" cy="822960"/>
            </a:xfrm>
            <a:prstGeom prst="ellipse">
              <a:avLst/>
            </a:prstGeom>
            <a:solidFill>
              <a:schemeClr val="accent6">
                <a:lumMod val="60000"/>
                <a:lumOff val="4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Commutes aggregated by coordinate</a:t>
              </a:r>
            </a:p>
          </p:txBody>
        </p:sp>
        <p:sp>
          <p:nvSpPr>
            <p:cNvPr id="24" name="Oval 23">
              <a:extLst>
                <a:ext uri="{FF2B5EF4-FFF2-40B4-BE49-F238E27FC236}">
                  <a16:creationId xmlns:a16="http://schemas.microsoft.com/office/drawing/2014/main" id="{724A2E1D-4472-254A-9665-54C5368A6C45}"/>
                </a:ext>
              </a:extLst>
            </p:cNvPr>
            <p:cNvSpPr/>
            <p:nvPr/>
          </p:nvSpPr>
          <p:spPr>
            <a:xfrm>
              <a:off x="9153991" y="2458473"/>
              <a:ext cx="1737360" cy="822960"/>
            </a:xfrm>
            <a:prstGeom prst="ellipse">
              <a:avLst/>
            </a:prstGeom>
            <a:solidFill>
              <a:schemeClr val="accent6">
                <a:lumMod val="60000"/>
                <a:lumOff val="4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Commutes aggregated by precinct</a:t>
              </a:r>
            </a:p>
          </p:txBody>
        </p:sp>
        <p:sp>
          <p:nvSpPr>
            <p:cNvPr id="25" name="Oval 24">
              <a:extLst>
                <a:ext uri="{FF2B5EF4-FFF2-40B4-BE49-F238E27FC236}">
                  <a16:creationId xmlns:a16="http://schemas.microsoft.com/office/drawing/2014/main" id="{1F4C67DF-928B-A94A-B3C3-F1191D9AE7E1}"/>
                </a:ext>
              </a:extLst>
            </p:cNvPr>
            <p:cNvSpPr/>
            <p:nvPr/>
          </p:nvSpPr>
          <p:spPr>
            <a:xfrm>
              <a:off x="9153991" y="4793975"/>
              <a:ext cx="1737360" cy="822960"/>
            </a:xfrm>
            <a:prstGeom prst="ellipse">
              <a:avLst/>
            </a:prstGeom>
            <a:solidFill>
              <a:schemeClr val="accent6">
                <a:lumMod val="60000"/>
                <a:lumOff val="4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Sentiment of Manhattan</a:t>
              </a:r>
            </a:p>
          </p:txBody>
        </p:sp>
        <p:sp>
          <p:nvSpPr>
            <p:cNvPr id="27" name="Folded Corner 26">
              <a:extLst>
                <a:ext uri="{FF2B5EF4-FFF2-40B4-BE49-F238E27FC236}">
                  <a16:creationId xmlns:a16="http://schemas.microsoft.com/office/drawing/2014/main" id="{E84C8A32-1E7C-6B4C-8FF8-C02B577A9CCA}"/>
                </a:ext>
              </a:extLst>
            </p:cNvPr>
            <p:cNvSpPr/>
            <p:nvPr/>
          </p:nvSpPr>
          <p:spPr>
            <a:xfrm>
              <a:off x="1518197" y="406842"/>
              <a:ext cx="1280160" cy="1076298"/>
            </a:xfrm>
            <a:prstGeom prst="foldedCorner">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Id</a:t>
              </a:r>
            </a:p>
            <a:p>
              <a:r>
                <a:rPr lang="en-US" sz="1400" dirty="0">
                  <a:solidFill>
                    <a:schemeClr val="tx1"/>
                  </a:solidFill>
                </a:rPr>
                <a:t>Timestamp</a:t>
              </a:r>
            </a:p>
            <a:p>
              <a:r>
                <a:rPr lang="en-US" sz="1400" dirty="0">
                  <a:solidFill>
                    <a:srgbClr val="FF0000"/>
                  </a:solidFill>
                </a:rPr>
                <a:t>Precinct</a:t>
              </a:r>
            </a:p>
            <a:p>
              <a:r>
                <a:rPr lang="en-US" sz="1400" dirty="0">
                  <a:solidFill>
                    <a:srgbClr val="FF0000"/>
                  </a:solidFill>
                </a:rPr>
                <a:t>Coordinate</a:t>
              </a:r>
            </a:p>
          </p:txBody>
        </p:sp>
        <p:sp>
          <p:nvSpPr>
            <p:cNvPr id="28" name="Folded Corner 27">
              <a:extLst>
                <a:ext uri="{FF2B5EF4-FFF2-40B4-BE49-F238E27FC236}">
                  <a16:creationId xmlns:a16="http://schemas.microsoft.com/office/drawing/2014/main" id="{34388D7E-BD58-564C-ADAA-53D8FDA3882B}"/>
                </a:ext>
              </a:extLst>
            </p:cNvPr>
            <p:cNvSpPr/>
            <p:nvPr/>
          </p:nvSpPr>
          <p:spPr>
            <a:xfrm>
              <a:off x="1522995" y="2325272"/>
              <a:ext cx="1280160" cy="1066356"/>
            </a:xfrm>
            <a:prstGeom prst="foldedCorner">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Id</a:t>
              </a:r>
            </a:p>
            <a:p>
              <a:r>
                <a:rPr lang="en-US" sz="1400" dirty="0">
                  <a:solidFill>
                    <a:schemeClr val="tx1"/>
                  </a:solidFill>
                </a:rPr>
                <a:t>Timestamp</a:t>
              </a:r>
            </a:p>
            <a:p>
              <a:r>
                <a:rPr lang="en-US" sz="1400" dirty="0">
                  <a:solidFill>
                    <a:schemeClr val="tx1"/>
                  </a:solidFill>
                </a:rPr>
                <a:t># of passenger</a:t>
              </a:r>
            </a:p>
            <a:p>
              <a:r>
                <a:rPr lang="en-US" sz="1400" dirty="0">
                  <a:solidFill>
                    <a:srgbClr val="FF0000"/>
                  </a:solidFill>
                </a:rPr>
                <a:t>Coordinate</a:t>
              </a:r>
            </a:p>
          </p:txBody>
        </p:sp>
        <p:sp>
          <p:nvSpPr>
            <p:cNvPr id="29" name="Folded Corner 28">
              <a:extLst>
                <a:ext uri="{FF2B5EF4-FFF2-40B4-BE49-F238E27FC236}">
                  <a16:creationId xmlns:a16="http://schemas.microsoft.com/office/drawing/2014/main" id="{7CCAA7FE-DA9A-914D-9B43-386B8D0BF893}"/>
                </a:ext>
              </a:extLst>
            </p:cNvPr>
            <p:cNvSpPr/>
            <p:nvPr/>
          </p:nvSpPr>
          <p:spPr>
            <a:xfrm>
              <a:off x="1538205" y="4250355"/>
              <a:ext cx="1280160" cy="1066356"/>
            </a:xfrm>
            <a:prstGeom prst="foldedCorner">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id</a:t>
              </a:r>
            </a:p>
            <a:p>
              <a:r>
                <a:rPr lang="en-US" sz="1400" dirty="0">
                  <a:solidFill>
                    <a:schemeClr val="tx1"/>
                  </a:solidFill>
                </a:rPr>
                <a:t>Timestamp</a:t>
              </a:r>
            </a:p>
            <a:p>
              <a:r>
                <a:rPr lang="en-US" sz="1400" dirty="0">
                  <a:solidFill>
                    <a:schemeClr val="tx1"/>
                  </a:solidFill>
                </a:rPr>
                <a:t>Context</a:t>
              </a:r>
            </a:p>
            <a:p>
              <a:r>
                <a:rPr lang="en-US" sz="1400" dirty="0">
                  <a:solidFill>
                    <a:schemeClr val="tx1"/>
                  </a:solidFill>
                </a:rPr>
                <a:t>Location</a:t>
              </a:r>
            </a:p>
          </p:txBody>
        </p:sp>
        <p:sp>
          <p:nvSpPr>
            <p:cNvPr id="30" name="Folded Corner 29">
              <a:extLst>
                <a:ext uri="{FF2B5EF4-FFF2-40B4-BE49-F238E27FC236}">
                  <a16:creationId xmlns:a16="http://schemas.microsoft.com/office/drawing/2014/main" id="{78AB29B0-31F3-4441-8728-C98C8502998A}"/>
                </a:ext>
              </a:extLst>
            </p:cNvPr>
            <p:cNvSpPr/>
            <p:nvPr/>
          </p:nvSpPr>
          <p:spPr>
            <a:xfrm>
              <a:off x="10894982" y="211542"/>
              <a:ext cx="1110376" cy="859532"/>
            </a:xfrm>
            <a:prstGeom prst="foldedCorner">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Day</a:t>
              </a:r>
            </a:p>
            <a:p>
              <a:r>
                <a:rPr lang="en-US" sz="1400" dirty="0">
                  <a:solidFill>
                    <a:schemeClr val="tx1"/>
                  </a:solidFill>
                </a:rPr>
                <a:t>Hour</a:t>
              </a:r>
            </a:p>
            <a:p>
              <a:r>
                <a:rPr lang="en-US" sz="1400" dirty="0">
                  <a:solidFill>
                    <a:srgbClr val="FF0000"/>
                  </a:solidFill>
                </a:rPr>
                <a:t>Precinct</a:t>
              </a:r>
            </a:p>
          </p:txBody>
        </p:sp>
        <p:sp>
          <p:nvSpPr>
            <p:cNvPr id="31" name="Folded Corner 30">
              <a:extLst>
                <a:ext uri="{FF2B5EF4-FFF2-40B4-BE49-F238E27FC236}">
                  <a16:creationId xmlns:a16="http://schemas.microsoft.com/office/drawing/2014/main" id="{50B8CBFA-1865-A246-AB05-5BA17E6B9E5F}"/>
                </a:ext>
              </a:extLst>
            </p:cNvPr>
            <p:cNvSpPr/>
            <p:nvPr/>
          </p:nvSpPr>
          <p:spPr>
            <a:xfrm>
              <a:off x="10894982" y="2512177"/>
              <a:ext cx="1110376" cy="859532"/>
            </a:xfrm>
            <a:prstGeom prst="foldedCorner">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Day</a:t>
              </a:r>
            </a:p>
            <a:p>
              <a:r>
                <a:rPr lang="en-US" sz="1400" dirty="0">
                  <a:solidFill>
                    <a:schemeClr val="tx1"/>
                  </a:solidFill>
                </a:rPr>
                <a:t>Hour</a:t>
              </a:r>
            </a:p>
            <a:p>
              <a:r>
                <a:rPr lang="en-US" sz="1400" dirty="0">
                  <a:solidFill>
                    <a:srgbClr val="FF0000"/>
                  </a:solidFill>
                </a:rPr>
                <a:t>Precinct</a:t>
              </a:r>
            </a:p>
          </p:txBody>
        </p:sp>
        <p:sp>
          <p:nvSpPr>
            <p:cNvPr id="32" name="Folded Corner 31">
              <a:extLst>
                <a:ext uri="{FF2B5EF4-FFF2-40B4-BE49-F238E27FC236}">
                  <a16:creationId xmlns:a16="http://schemas.microsoft.com/office/drawing/2014/main" id="{8A6EAE34-7C44-2B45-B992-D236BC202B68}"/>
                </a:ext>
              </a:extLst>
            </p:cNvPr>
            <p:cNvSpPr/>
            <p:nvPr/>
          </p:nvSpPr>
          <p:spPr>
            <a:xfrm>
              <a:off x="10894982" y="1344785"/>
              <a:ext cx="1110376" cy="859532"/>
            </a:xfrm>
            <a:prstGeom prst="foldedCorner">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Day</a:t>
              </a:r>
            </a:p>
            <a:p>
              <a:r>
                <a:rPr lang="en-US" sz="1400" dirty="0">
                  <a:solidFill>
                    <a:schemeClr val="tx1"/>
                  </a:solidFill>
                </a:rPr>
                <a:t>Hour</a:t>
              </a:r>
            </a:p>
            <a:p>
              <a:r>
                <a:rPr lang="en-US" sz="1400" dirty="0">
                  <a:solidFill>
                    <a:srgbClr val="FF0000"/>
                  </a:solidFill>
                </a:rPr>
                <a:t>Coordinate</a:t>
              </a:r>
            </a:p>
          </p:txBody>
        </p:sp>
        <p:sp>
          <p:nvSpPr>
            <p:cNvPr id="33" name="Folded Corner 32">
              <a:extLst>
                <a:ext uri="{FF2B5EF4-FFF2-40B4-BE49-F238E27FC236}">
                  <a16:creationId xmlns:a16="http://schemas.microsoft.com/office/drawing/2014/main" id="{93D7CCA6-A374-D64B-A3E0-3FA86E859255}"/>
                </a:ext>
              </a:extLst>
            </p:cNvPr>
            <p:cNvSpPr/>
            <p:nvPr/>
          </p:nvSpPr>
          <p:spPr>
            <a:xfrm>
              <a:off x="10894982" y="3672627"/>
              <a:ext cx="1110376" cy="859532"/>
            </a:xfrm>
            <a:prstGeom prst="foldedCorner">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Day</a:t>
              </a:r>
            </a:p>
            <a:p>
              <a:r>
                <a:rPr lang="en-US" sz="1400" dirty="0">
                  <a:solidFill>
                    <a:schemeClr val="tx1"/>
                  </a:solidFill>
                </a:rPr>
                <a:t>Hour</a:t>
              </a:r>
            </a:p>
            <a:p>
              <a:r>
                <a:rPr lang="en-US" sz="1400" dirty="0">
                  <a:solidFill>
                    <a:srgbClr val="FF0000"/>
                  </a:solidFill>
                </a:rPr>
                <a:t>Coordinate</a:t>
              </a:r>
            </a:p>
          </p:txBody>
        </p:sp>
        <p:sp>
          <p:nvSpPr>
            <p:cNvPr id="34" name="Folded Corner 33">
              <a:extLst>
                <a:ext uri="{FF2B5EF4-FFF2-40B4-BE49-F238E27FC236}">
                  <a16:creationId xmlns:a16="http://schemas.microsoft.com/office/drawing/2014/main" id="{955259FC-45E2-BC46-B102-845B129F1E5F}"/>
                </a:ext>
              </a:extLst>
            </p:cNvPr>
            <p:cNvSpPr/>
            <p:nvPr/>
          </p:nvSpPr>
          <p:spPr>
            <a:xfrm>
              <a:off x="10891351" y="4687950"/>
              <a:ext cx="1110376" cy="953975"/>
            </a:xfrm>
            <a:prstGeom prst="foldedCorner">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Day</a:t>
              </a:r>
            </a:p>
            <a:p>
              <a:r>
                <a:rPr lang="en-US" sz="1400" dirty="0">
                  <a:solidFill>
                    <a:schemeClr val="tx1"/>
                  </a:solidFill>
                </a:rPr>
                <a:t>Hour</a:t>
              </a:r>
            </a:p>
            <a:p>
              <a:r>
                <a:rPr lang="en-US" sz="1400" dirty="0">
                  <a:solidFill>
                    <a:schemeClr val="tx1"/>
                  </a:solidFill>
                </a:rPr>
                <a:t>Positive</a:t>
              </a:r>
            </a:p>
            <a:p>
              <a:r>
                <a:rPr lang="en-US" sz="1400" dirty="0">
                  <a:solidFill>
                    <a:schemeClr val="tx1"/>
                  </a:solidFill>
                </a:rPr>
                <a:t>Negative</a:t>
              </a:r>
            </a:p>
          </p:txBody>
        </p:sp>
        <p:cxnSp>
          <p:nvCxnSpPr>
            <p:cNvPr id="36" name="Straight Arrow Connector 35">
              <a:extLst>
                <a:ext uri="{FF2B5EF4-FFF2-40B4-BE49-F238E27FC236}">
                  <a16:creationId xmlns:a16="http://schemas.microsoft.com/office/drawing/2014/main" id="{9AA35907-D916-FC40-9C00-AA3BBA90B48A}"/>
                </a:ext>
              </a:extLst>
            </p:cNvPr>
            <p:cNvCxnSpPr>
              <a:cxnSpLocks/>
              <a:stCxn id="27" idx="3"/>
            </p:cNvCxnSpPr>
            <p:nvPr/>
          </p:nvCxnSpPr>
          <p:spPr>
            <a:xfrm>
              <a:off x="2798357" y="944991"/>
              <a:ext cx="407973" cy="1567186"/>
            </a:xfrm>
            <a:prstGeom prst="curved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8A81CC4-EA1D-1A4A-9DD7-FD48975B1A5D}"/>
                </a:ext>
              </a:extLst>
            </p:cNvPr>
            <p:cNvCxnSpPr>
              <a:cxnSpLocks/>
              <a:stCxn id="28" idx="3"/>
              <a:endCxn id="13" idx="1"/>
            </p:cNvCxnSpPr>
            <p:nvPr/>
          </p:nvCxnSpPr>
          <p:spPr>
            <a:xfrm>
              <a:off x="2803155" y="2858450"/>
              <a:ext cx="408811" cy="0"/>
            </a:xfrm>
            <a:prstGeom prst="straightConnector1">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366BAE8-22C6-7B4C-8840-D97585D57614}"/>
                </a:ext>
              </a:extLst>
            </p:cNvPr>
            <p:cNvCxnSpPr>
              <a:cxnSpLocks/>
              <a:stCxn id="29" idx="3"/>
            </p:cNvCxnSpPr>
            <p:nvPr/>
          </p:nvCxnSpPr>
          <p:spPr>
            <a:xfrm flipV="1">
              <a:off x="2818365" y="3089208"/>
              <a:ext cx="389219" cy="1694325"/>
            </a:xfrm>
            <a:prstGeom prst="curved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DEA746F-3084-D34F-98EF-C828BC4A30DF}"/>
                </a:ext>
              </a:extLst>
            </p:cNvPr>
            <p:cNvCxnSpPr>
              <a:cxnSpLocks/>
              <a:stCxn id="13" idx="3"/>
              <a:endCxn id="15" idx="1"/>
            </p:cNvCxnSpPr>
            <p:nvPr/>
          </p:nvCxnSpPr>
          <p:spPr>
            <a:xfrm>
              <a:off x="4418974" y="2858450"/>
              <a:ext cx="224997" cy="6830"/>
            </a:xfrm>
            <a:prstGeom prst="straightConnector1">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F1A0D1C-0C49-4D49-BB2F-8C9F00D94675}"/>
                </a:ext>
              </a:extLst>
            </p:cNvPr>
            <p:cNvCxnSpPr>
              <a:cxnSpLocks/>
              <a:stCxn id="13" idx="2"/>
              <a:endCxn id="18" idx="1"/>
            </p:cNvCxnSpPr>
            <p:nvPr/>
          </p:nvCxnSpPr>
          <p:spPr>
            <a:xfrm rot="16200000" flipH="1">
              <a:off x="3745767" y="4515159"/>
              <a:ext cx="742910" cy="603504"/>
            </a:xfrm>
            <a:prstGeom prst="curved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65BA3D68-3CA9-224B-B681-B0CE122D3017}"/>
                </a:ext>
              </a:extLst>
            </p:cNvPr>
            <p:cNvCxnSpPr>
              <a:cxnSpLocks/>
              <a:stCxn id="18" idx="3"/>
              <a:endCxn id="19" idx="1"/>
            </p:cNvCxnSpPr>
            <p:nvPr/>
          </p:nvCxnSpPr>
          <p:spPr>
            <a:xfrm>
              <a:off x="6156334" y="5188366"/>
              <a:ext cx="599521" cy="8848"/>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132E5FC-13B8-824C-ABA3-288D89462BBA}"/>
                </a:ext>
              </a:extLst>
            </p:cNvPr>
            <p:cNvCxnSpPr>
              <a:cxnSpLocks/>
              <a:stCxn id="19" idx="3"/>
              <a:endCxn id="25" idx="2"/>
            </p:cNvCxnSpPr>
            <p:nvPr/>
          </p:nvCxnSpPr>
          <p:spPr>
            <a:xfrm>
              <a:off x="8767535" y="5197214"/>
              <a:ext cx="386456" cy="8241"/>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A9B58185-B7E2-5849-8456-B142D5923ED7}"/>
                </a:ext>
              </a:extLst>
            </p:cNvPr>
            <p:cNvCxnSpPr>
              <a:cxnSpLocks/>
              <a:stCxn id="17" idx="3"/>
              <a:endCxn id="21" idx="2"/>
            </p:cNvCxnSpPr>
            <p:nvPr/>
          </p:nvCxnSpPr>
          <p:spPr>
            <a:xfrm>
              <a:off x="8767535" y="1766679"/>
              <a:ext cx="38645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6DC95C06-49F6-0C42-9632-D8B2E532791B}"/>
                </a:ext>
              </a:extLst>
            </p:cNvPr>
            <p:cNvCxnSpPr>
              <a:cxnSpLocks/>
              <a:stCxn id="16" idx="3"/>
              <a:endCxn id="22" idx="2"/>
            </p:cNvCxnSpPr>
            <p:nvPr/>
          </p:nvCxnSpPr>
          <p:spPr>
            <a:xfrm flipV="1">
              <a:off x="8767535" y="629291"/>
              <a:ext cx="386456" cy="60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3" name="Rounded Rectangle 162">
              <a:extLst>
                <a:ext uri="{FF2B5EF4-FFF2-40B4-BE49-F238E27FC236}">
                  <a16:creationId xmlns:a16="http://schemas.microsoft.com/office/drawing/2014/main" id="{A711C9DA-90A8-5D4C-A4FC-A185C9C53AD5}"/>
                </a:ext>
              </a:extLst>
            </p:cNvPr>
            <p:cNvSpPr/>
            <p:nvPr/>
          </p:nvSpPr>
          <p:spPr>
            <a:xfrm>
              <a:off x="6755855" y="2640856"/>
              <a:ext cx="2011680" cy="457200"/>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Aggregate data by precinct</a:t>
              </a:r>
            </a:p>
          </p:txBody>
        </p:sp>
        <p:sp>
          <p:nvSpPr>
            <p:cNvPr id="164" name="Rounded Rectangle 163">
              <a:extLst>
                <a:ext uri="{FF2B5EF4-FFF2-40B4-BE49-F238E27FC236}">
                  <a16:creationId xmlns:a16="http://schemas.microsoft.com/office/drawing/2014/main" id="{B72CD00B-ECE5-0F4E-8919-2ABA1CB87B3D}"/>
                </a:ext>
              </a:extLst>
            </p:cNvPr>
            <p:cNvSpPr/>
            <p:nvPr/>
          </p:nvSpPr>
          <p:spPr>
            <a:xfrm>
              <a:off x="6755855" y="3824657"/>
              <a:ext cx="2011680" cy="457200"/>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Aggregate data by coordinates (step 0.001)</a:t>
              </a:r>
            </a:p>
          </p:txBody>
        </p:sp>
        <p:cxnSp>
          <p:nvCxnSpPr>
            <p:cNvPr id="183" name="Straight Arrow Connector 182">
              <a:extLst>
                <a:ext uri="{FF2B5EF4-FFF2-40B4-BE49-F238E27FC236}">
                  <a16:creationId xmlns:a16="http://schemas.microsoft.com/office/drawing/2014/main" id="{0F8F632A-CDE6-4F4C-BC7C-614242C98377}"/>
                </a:ext>
              </a:extLst>
            </p:cNvPr>
            <p:cNvCxnSpPr>
              <a:cxnSpLocks/>
              <a:stCxn id="13" idx="0"/>
              <a:endCxn id="16" idx="1"/>
            </p:cNvCxnSpPr>
            <p:nvPr/>
          </p:nvCxnSpPr>
          <p:spPr>
            <a:xfrm rot="5400000" flipH="1" flipV="1">
              <a:off x="4967607" y="-516803"/>
              <a:ext cx="636111" cy="2940385"/>
            </a:xfrm>
            <a:prstGeom prst="curved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B3590A7D-5577-2B45-A70B-073019A7FC15}"/>
                </a:ext>
              </a:extLst>
            </p:cNvPr>
            <p:cNvCxnSpPr>
              <a:cxnSpLocks/>
              <a:stCxn id="13" idx="0"/>
              <a:endCxn id="17" idx="1"/>
            </p:cNvCxnSpPr>
            <p:nvPr/>
          </p:nvCxnSpPr>
          <p:spPr>
            <a:xfrm rot="16200000" flipH="1">
              <a:off x="5038044" y="48869"/>
              <a:ext cx="495235" cy="2940385"/>
            </a:xfrm>
            <a:prstGeom prst="curvedConnector4">
              <a:avLst>
                <a:gd name="adj1" fmla="val -26670"/>
                <a:gd name="adj2" fmla="val 61644"/>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83CA90A8-0DB6-3748-9596-24C169CC179C}"/>
                </a:ext>
              </a:extLst>
            </p:cNvPr>
            <p:cNvCxnSpPr>
              <a:cxnSpLocks/>
              <a:stCxn id="15" idx="3"/>
              <a:endCxn id="163" idx="1"/>
            </p:cNvCxnSpPr>
            <p:nvPr/>
          </p:nvCxnSpPr>
          <p:spPr>
            <a:xfrm>
              <a:off x="6369400" y="2865280"/>
              <a:ext cx="386455" cy="4176"/>
            </a:xfrm>
            <a:prstGeom prst="straightConnector1">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DED1367F-949F-6D4F-BEFE-AB40F89D3D58}"/>
                </a:ext>
              </a:extLst>
            </p:cNvPr>
            <p:cNvCxnSpPr>
              <a:cxnSpLocks/>
              <a:stCxn id="15" idx="3"/>
              <a:endCxn id="164" idx="1"/>
            </p:cNvCxnSpPr>
            <p:nvPr/>
          </p:nvCxnSpPr>
          <p:spPr>
            <a:xfrm>
              <a:off x="6369400" y="2865280"/>
              <a:ext cx="386455" cy="1187977"/>
            </a:xfrm>
            <a:prstGeom prst="curvedConnector3">
              <a:avLst>
                <a:gd name="adj1" fmla="val 50000"/>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55D9BC23-6E9E-F74A-92E4-4A652234F66F}"/>
                </a:ext>
              </a:extLst>
            </p:cNvPr>
            <p:cNvCxnSpPr>
              <a:cxnSpLocks/>
              <a:stCxn id="163" idx="3"/>
              <a:endCxn id="24" idx="2"/>
            </p:cNvCxnSpPr>
            <p:nvPr/>
          </p:nvCxnSpPr>
          <p:spPr>
            <a:xfrm>
              <a:off x="8767535" y="2869456"/>
              <a:ext cx="386456" cy="497"/>
            </a:xfrm>
            <a:prstGeom prst="straightConnector1">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D27B2B06-97C3-3246-8AFD-ABFF2D68C5D7}"/>
                </a:ext>
              </a:extLst>
            </p:cNvPr>
            <p:cNvCxnSpPr>
              <a:cxnSpLocks/>
              <a:stCxn id="164" idx="3"/>
              <a:endCxn id="23" idx="2"/>
            </p:cNvCxnSpPr>
            <p:nvPr/>
          </p:nvCxnSpPr>
          <p:spPr>
            <a:xfrm flipV="1">
              <a:off x="8767535" y="4045403"/>
              <a:ext cx="390087" cy="7854"/>
            </a:xfrm>
            <a:prstGeom prst="straightConnector1">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48341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7F77ABDD-BE51-4EC2-9BAD-D6DECC2E6078}"/>
              </a:ext>
            </a:extLst>
          </p:cNvPr>
          <p:cNvGrpSpPr/>
          <p:nvPr/>
        </p:nvGrpSpPr>
        <p:grpSpPr>
          <a:xfrm>
            <a:off x="0" y="6306"/>
            <a:ext cx="12192000" cy="5644055"/>
            <a:chOff x="0" y="6306"/>
            <a:chExt cx="12192000" cy="5644055"/>
          </a:xfrm>
        </p:grpSpPr>
        <p:sp>
          <p:nvSpPr>
            <p:cNvPr id="48" name="Rectangle 47">
              <a:extLst>
                <a:ext uri="{FF2B5EF4-FFF2-40B4-BE49-F238E27FC236}">
                  <a16:creationId xmlns:a16="http://schemas.microsoft.com/office/drawing/2014/main" id="{7DD3BD2A-DFAC-44C7-BC88-1B0C820DC2BE}"/>
                </a:ext>
              </a:extLst>
            </p:cNvPr>
            <p:cNvSpPr/>
            <p:nvPr/>
          </p:nvSpPr>
          <p:spPr>
            <a:xfrm>
              <a:off x="0" y="6306"/>
              <a:ext cx="12192000" cy="564405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0" name="Group 169">
              <a:extLst>
                <a:ext uri="{FF2B5EF4-FFF2-40B4-BE49-F238E27FC236}">
                  <a16:creationId xmlns:a16="http://schemas.microsoft.com/office/drawing/2014/main" id="{A42E3C20-3518-B546-A5FB-17F9A3AD2991}"/>
                </a:ext>
              </a:extLst>
            </p:cNvPr>
            <p:cNvGrpSpPr/>
            <p:nvPr/>
          </p:nvGrpSpPr>
          <p:grpSpPr>
            <a:xfrm>
              <a:off x="69366" y="662403"/>
              <a:ext cx="2818429" cy="795880"/>
              <a:chOff x="-85" y="351304"/>
              <a:chExt cx="2851367" cy="859532"/>
            </a:xfrm>
          </p:grpSpPr>
          <p:sp>
            <p:nvSpPr>
              <p:cNvPr id="22" name="Oval 21">
                <a:extLst>
                  <a:ext uri="{FF2B5EF4-FFF2-40B4-BE49-F238E27FC236}">
                    <a16:creationId xmlns:a16="http://schemas.microsoft.com/office/drawing/2014/main" id="{7F7393B9-B16E-A143-A6A2-6844CF1ECA30}"/>
                  </a:ext>
                </a:extLst>
              </p:cNvPr>
              <p:cNvSpPr/>
              <p:nvPr/>
            </p:nvSpPr>
            <p:spPr>
              <a:xfrm>
                <a:off x="-85" y="357573"/>
                <a:ext cx="1737360" cy="822960"/>
              </a:xfrm>
              <a:prstGeom prst="ellipse">
                <a:avLst/>
              </a:prstGeom>
              <a:solidFill>
                <a:schemeClr val="accent6">
                  <a:lumMod val="60000"/>
                  <a:lumOff val="4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Crime aggregated by precinct</a:t>
                </a:r>
              </a:p>
            </p:txBody>
          </p:sp>
          <p:sp>
            <p:nvSpPr>
              <p:cNvPr id="30" name="Folded Corner 29">
                <a:extLst>
                  <a:ext uri="{FF2B5EF4-FFF2-40B4-BE49-F238E27FC236}">
                    <a16:creationId xmlns:a16="http://schemas.microsoft.com/office/drawing/2014/main" id="{78AB29B0-31F3-4441-8728-C98C8502998A}"/>
                  </a:ext>
                </a:extLst>
              </p:cNvPr>
              <p:cNvSpPr/>
              <p:nvPr/>
            </p:nvSpPr>
            <p:spPr>
              <a:xfrm>
                <a:off x="1740906" y="351304"/>
                <a:ext cx="1110376" cy="859532"/>
              </a:xfrm>
              <a:prstGeom prst="foldedCorner">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Day</a:t>
                </a:r>
              </a:p>
              <a:p>
                <a:r>
                  <a:rPr lang="en-US" sz="1400" dirty="0">
                    <a:solidFill>
                      <a:schemeClr val="tx1"/>
                    </a:solidFill>
                  </a:rPr>
                  <a:t>Hour</a:t>
                </a:r>
              </a:p>
              <a:p>
                <a:r>
                  <a:rPr lang="en-US" sz="1400" dirty="0">
                    <a:solidFill>
                      <a:srgbClr val="FF0000"/>
                    </a:solidFill>
                  </a:rPr>
                  <a:t>Precinct</a:t>
                </a:r>
              </a:p>
            </p:txBody>
          </p:sp>
        </p:grpSp>
        <p:grpSp>
          <p:nvGrpSpPr>
            <p:cNvPr id="172" name="Group 171">
              <a:extLst>
                <a:ext uri="{FF2B5EF4-FFF2-40B4-BE49-F238E27FC236}">
                  <a16:creationId xmlns:a16="http://schemas.microsoft.com/office/drawing/2014/main" id="{2453A85C-78AA-244B-910B-9E8262D60B6A}"/>
                </a:ext>
              </a:extLst>
            </p:cNvPr>
            <p:cNvGrpSpPr/>
            <p:nvPr/>
          </p:nvGrpSpPr>
          <p:grpSpPr>
            <a:xfrm>
              <a:off x="69366" y="2627371"/>
              <a:ext cx="2818429" cy="845607"/>
              <a:chOff x="-85" y="2337867"/>
              <a:chExt cx="2851367" cy="913236"/>
            </a:xfrm>
          </p:grpSpPr>
          <p:sp>
            <p:nvSpPr>
              <p:cNvPr id="24" name="Oval 23">
                <a:extLst>
                  <a:ext uri="{FF2B5EF4-FFF2-40B4-BE49-F238E27FC236}">
                    <a16:creationId xmlns:a16="http://schemas.microsoft.com/office/drawing/2014/main" id="{724A2E1D-4472-254A-9665-54C5368A6C45}"/>
                  </a:ext>
                </a:extLst>
              </p:cNvPr>
              <p:cNvSpPr/>
              <p:nvPr/>
            </p:nvSpPr>
            <p:spPr>
              <a:xfrm>
                <a:off x="-85" y="2337867"/>
                <a:ext cx="1737360" cy="822960"/>
              </a:xfrm>
              <a:prstGeom prst="ellipse">
                <a:avLst/>
              </a:prstGeom>
              <a:solidFill>
                <a:schemeClr val="accent6">
                  <a:lumMod val="60000"/>
                  <a:lumOff val="4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Commutes aggregated by precinct</a:t>
                </a:r>
              </a:p>
            </p:txBody>
          </p:sp>
          <p:sp>
            <p:nvSpPr>
              <p:cNvPr id="31" name="Folded Corner 30">
                <a:extLst>
                  <a:ext uri="{FF2B5EF4-FFF2-40B4-BE49-F238E27FC236}">
                    <a16:creationId xmlns:a16="http://schemas.microsoft.com/office/drawing/2014/main" id="{50B8CBFA-1865-A246-AB05-5BA17E6B9E5F}"/>
                  </a:ext>
                </a:extLst>
              </p:cNvPr>
              <p:cNvSpPr/>
              <p:nvPr/>
            </p:nvSpPr>
            <p:spPr>
              <a:xfrm>
                <a:off x="1740906" y="2391571"/>
                <a:ext cx="1110376" cy="859532"/>
              </a:xfrm>
              <a:prstGeom prst="foldedCorner">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Day</a:t>
                </a:r>
              </a:p>
              <a:p>
                <a:r>
                  <a:rPr lang="en-US" sz="1400" dirty="0">
                    <a:solidFill>
                      <a:schemeClr val="tx1"/>
                    </a:solidFill>
                  </a:rPr>
                  <a:t>Hour</a:t>
                </a:r>
              </a:p>
              <a:p>
                <a:r>
                  <a:rPr lang="en-US" sz="1400" dirty="0">
                    <a:solidFill>
                      <a:srgbClr val="FF0000"/>
                    </a:solidFill>
                  </a:rPr>
                  <a:t>Precinct</a:t>
                </a:r>
              </a:p>
            </p:txBody>
          </p:sp>
        </p:grpSp>
        <p:grpSp>
          <p:nvGrpSpPr>
            <p:cNvPr id="171" name="Group 170">
              <a:extLst>
                <a:ext uri="{FF2B5EF4-FFF2-40B4-BE49-F238E27FC236}">
                  <a16:creationId xmlns:a16="http://schemas.microsoft.com/office/drawing/2014/main" id="{7DEE1A7B-3BB1-2042-8EDE-629C05C6083E}"/>
                </a:ext>
              </a:extLst>
            </p:cNvPr>
            <p:cNvGrpSpPr/>
            <p:nvPr/>
          </p:nvGrpSpPr>
          <p:grpSpPr>
            <a:xfrm>
              <a:off x="76747" y="1644887"/>
              <a:ext cx="2818429" cy="795880"/>
              <a:chOff x="7382" y="1344245"/>
              <a:chExt cx="2851367" cy="859532"/>
            </a:xfrm>
          </p:grpSpPr>
          <p:sp>
            <p:nvSpPr>
              <p:cNvPr id="21" name="Oval 20">
                <a:extLst>
                  <a:ext uri="{FF2B5EF4-FFF2-40B4-BE49-F238E27FC236}">
                    <a16:creationId xmlns:a16="http://schemas.microsoft.com/office/drawing/2014/main" id="{E048E4E7-2F26-744C-988B-55B114EA30FE}"/>
                  </a:ext>
                </a:extLst>
              </p:cNvPr>
              <p:cNvSpPr/>
              <p:nvPr/>
            </p:nvSpPr>
            <p:spPr>
              <a:xfrm>
                <a:off x="7382" y="1354659"/>
                <a:ext cx="1737360" cy="822960"/>
              </a:xfrm>
              <a:prstGeom prst="ellipse">
                <a:avLst/>
              </a:prstGeom>
              <a:solidFill>
                <a:schemeClr val="accent6">
                  <a:lumMod val="60000"/>
                  <a:lumOff val="4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Crime  aggregated by coordinate</a:t>
                </a:r>
              </a:p>
            </p:txBody>
          </p:sp>
          <p:sp>
            <p:nvSpPr>
              <p:cNvPr id="32" name="Folded Corner 31">
                <a:extLst>
                  <a:ext uri="{FF2B5EF4-FFF2-40B4-BE49-F238E27FC236}">
                    <a16:creationId xmlns:a16="http://schemas.microsoft.com/office/drawing/2014/main" id="{8A6EAE34-7C44-2B45-B992-D236BC202B68}"/>
                  </a:ext>
                </a:extLst>
              </p:cNvPr>
              <p:cNvSpPr/>
              <p:nvPr/>
            </p:nvSpPr>
            <p:spPr>
              <a:xfrm>
                <a:off x="1748373" y="1344245"/>
                <a:ext cx="1110376" cy="859532"/>
              </a:xfrm>
              <a:prstGeom prst="foldedCorner">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Day</a:t>
                </a:r>
              </a:p>
              <a:p>
                <a:r>
                  <a:rPr lang="en-US" sz="1400" dirty="0">
                    <a:solidFill>
                      <a:schemeClr val="tx1"/>
                    </a:solidFill>
                  </a:rPr>
                  <a:t>Hour</a:t>
                </a:r>
              </a:p>
              <a:p>
                <a:r>
                  <a:rPr lang="en-US" sz="1400" dirty="0">
                    <a:solidFill>
                      <a:srgbClr val="FF0000"/>
                    </a:solidFill>
                  </a:rPr>
                  <a:t>Coordinate</a:t>
                </a:r>
              </a:p>
            </p:txBody>
          </p:sp>
        </p:grpSp>
        <p:grpSp>
          <p:nvGrpSpPr>
            <p:cNvPr id="173" name="Group 172">
              <a:extLst>
                <a:ext uri="{FF2B5EF4-FFF2-40B4-BE49-F238E27FC236}">
                  <a16:creationId xmlns:a16="http://schemas.microsoft.com/office/drawing/2014/main" id="{2EDC4104-1E46-344A-83FD-E67748433F77}"/>
                </a:ext>
              </a:extLst>
            </p:cNvPr>
            <p:cNvGrpSpPr/>
            <p:nvPr/>
          </p:nvGrpSpPr>
          <p:grpSpPr>
            <a:xfrm>
              <a:off x="69450" y="3659582"/>
              <a:ext cx="2814840" cy="831718"/>
              <a:chOff x="0" y="3472803"/>
              <a:chExt cx="2847736" cy="898236"/>
            </a:xfrm>
          </p:grpSpPr>
          <p:sp>
            <p:nvSpPr>
              <p:cNvPr id="23" name="Oval 22">
                <a:extLst>
                  <a:ext uri="{FF2B5EF4-FFF2-40B4-BE49-F238E27FC236}">
                    <a16:creationId xmlns:a16="http://schemas.microsoft.com/office/drawing/2014/main" id="{474A9A64-476B-9540-A62D-28BF4A037C0B}"/>
                  </a:ext>
                </a:extLst>
              </p:cNvPr>
              <p:cNvSpPr/>
              <p:nvPr/>
            </p:nvSpPr>
            <p:spPr>
              <a:xfrm>
                <a:off x="0" y="3472803"/>
                <a:ext cx="1737360" cy="822960"/>
              </a:xfrm>
              <a:prstGeom prst="ellipse">
                <a:avLst/>
              </a:prstGeom>
              <a:solidFill>
                <a:schemeClr val="accent6">
                  <a:lumMod val="60000"/>
                  <a:lumOff val="4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Commutes aggregated by coordinate</a:t>
                </a:r>
              </a:p>
            </p:txBody>
          </p:sp>
          <p:sp>
            <p:nvSpPr>
              <p:cNvPr id="33" name="Folded Corner 32">
                <a:extLst>
                  <a:ext uri="{FF2B5EF4-FFF2-40B4-BE49-F238E27FC236}">
                    <a16:creationId xmlns:a16="http://schemas.microsoft.com/office/drawing/2014/main" id="{93D7CCA6-A374-D64B-A3E0-3FA86E859255}"/>
                  </a:ext>
                </a:extLst>
              </p:cNvPr>
              <p:cNvSpPr/>
              <p:nvPr/>
            </p:nvSpPr>
            <p:spPr>
              <a:xfrm>
                <a:off x="1737360" y="3511507"/>
                <a:ext cx="1110376" cy="859532"/>
              </a:xfrm>
              <a:prstGeom prst="foldedCorner">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Day</a:t>
                </a:r>
              </a:p>
              <a:p>
                <a:r>
                  <a:rPr lang="en-US" sz="1400" dirty="0">
                    <a:solidFill>
                      <a:schemeClr val="tx1"/>
                    </a:solidFill>
                  </a:rPr>
                  <a:t>Hour</a:t>
                </a:r>
              </a:p>
              <a:p>
                <a:r>
                  <a:rPr lang="en-US" sz="1400" dirty="0">
                    <a:solidFill>
                      <a:srgbClr val="FF0000"/>
                    </a:solidFill>
                  </a:rPr>
                  <a:t>Coordinate</a:t>
                </a:r>
              </a:p>
            </p:txBody>
          </p:sp>
        </p:grpSp>
        <p:grpSp>
          <p:nvGrpSpPr>
            <p:cNvPr id="174" name="Group 173">
              <a:extLst>
                <a:ext uri="{FF2B5EF4-FFF2-40B4-BE49-F238E27FC236}">
                  <a16:creationId xmlns:a16="http://schemas.microsoft.com/office/drawing/2014/main" id="{8C947B01-FF1A-FD4A-817D-5262D65F77D8}"/>
                </a:ext>
              </a:extLst>
            </p:cNvPr>
            <p:cNvGrpSpPr/>
            <p:nvPr/>
          </p:nvGrpSpPr>
          <p:grpSpPr>
            <a:xfrm>
              <a:off x="69366" y="4677902"/>
              <a:ext cx="2814840" cy="883329"/>
              <a:chOff x="-85" y="4687950"/>
              <a:chExt cx="2847736" cy="953975"/>
            </a:xfrm>
          </p:grpSpPr>
          <p:sp>
            <p:nvSpPr>
              <p:cNvPr id="25" name="Oval 24">
                <a:extLst>
                  <a:ext uri="{FF2B5EF4-FFF2-40B4-BE49-F238E27FC236}">
                    <a16:creationId xmlns:a16="http://schemas.microsoft.com/office/drawing/2014/main" id="{1F4C67DF-928B-A94A-B3C3-F1191D9AE7E1}"/>
                  </a:ext>
                </a:extLst>
              </p:cNvPr>
              <p:cNvSpPr/>
              <p:nvPr/>
            </p:nvSpPr>
            <p:spPr>
              <a:xfrm>
                <a:off x="-85" y="4793975"/>
                <a:ext cx="1737360" cy="822960"/>
              </a:xfrm>
              <a:prstGeom prst="ellipse">
                <a:avLst/>
              </a:prstGeom>
              <a:solidFill>
                <a:schemeClr val="accent6">
                  <a:lumMod val="60000"/>
                  <a:lumOff val="4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Sentiment of Manhattan</a:t>
                </a:r>
              </a:p>
            </p:txBody>
          </p:sp>
          <p:sp>
            <p:nvSpPr>
              <p:cNvPr id="34" name="Folded Corner 33">
                <a:extLst>
                  <a:ext uri="{FF2B5EF4-FFF2-40B4-BE49-F238E27FC236}">
                    <a16:creationId xmlns:a16="http://schemas.microsoft.com/office/drawing/2014/main" id="{955259FC-45E2-BC46-B102-845B129F1E5F}"/>
                  </a:ext>
                </a:extLst>
              </p:cNvPr>
              <p:cNvSpPr/>
              <p:nvPr/>
            </p:nvSpPr>
            <p:spPr>
              <a:xfrm>
                <a:off x="1737275" y="4687950"/>
                <a:ext cx="1110376" cy="953975"/>
              </a:xfrm>
              <a:prstGeom prst="foldedCorner">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Day</a:t>
                </a:r>
              </a:p>
              <a:p>
                <a:r>
                  <a:rPr lang="en-US" sz="1400" dirty="0">
                    <a:solidFill>
                      <a:schemeClr val="tx1"/>
                    </a:solidFill>
                  </a:rPr>
                  <a:t>Hour</a:t>
                </a:r>
              </a:p>
              <a:p>
                <a:r>
                  <a:rPr lang="en-US" sz="1400" dirty="0">
                    <a:solidFill>
                      <a:schemeClr val="tx1"/>
                    </a:solidFill>
                  </a:rPr>
                  <a:t>Positive</a:t>
                </a:r>
              </a:p>
              <a:p>
                <a:r>
                  <a:rPr lang="en-US" sz="1400" dirty="0">
                    <a:solidFill>
                      <a:schemeClr val="tx1"/>
                    </a:solidFill>
                  </a:rPr>
                  <a:t>Negative</a:t>
                </a:r>
              </a:p>
            </p:txBody>
          </p:sp>
        </p:grpSp>
        <p:sp>
          <p:nvSpPr>
            <p:cNvPr id="2" name="Oval 1">
              <a:extLst>
                <a:ext uri="{FF2B5EF4-FFF2-40B4-BE49-F238E27FC236}">
                  <a16:creationId xmlns:a16="http://schemas.microsoft.com/office/drawing/2014/main" id="{EAF4E9A1-CDD8-C047-A8E5-21A5CF172B9D}"/>
                </a:ext>
              </a:extLst>
            </p:cNvPr>
            <p:cNvSpPr/>
            <p:nvPr/>
          </p:nvSpPr>
          <p:spPr>
            <a:xfrm>
              <a:off x="5675780" y="689741"/>
              <a:ext cx="834311" cy="7815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ross 2">
              <a:extLst>
                <a:ext uri="{FF2B5EF4-FFF2-40B4-BE49-F238E27FC236}">
                  <a16:creationId xmlns:a16="http://schemas.microsoft.com/office/drawing/2014/main" id="{AEA7E1C2-4596-6A41-AF9B-74CC6577B954}"/>
                </a:ext>
              </a:extLst>
            </p:cNvPr>
            <p:cNvSpPr/>
            <p:nvPr/>
          </p:nvSpPr>
          <p:spPr>
            <a:xfrm>
              <a:off x="5820635" y="825436"/>
              <a:ext cx="544600" cy="510164"/>
            </a:xfrm>
            <a:prstGeom prst="plus">
              <a:avLst/>
            </a:prstGeom>
            <a:solidFill>
              <a:srgbClr val="FFFF00"/>
            </a:solidFill>
            <a:ln>
              <a:solidFill>
                <a:srgbClr val="FF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4D760B5E-5E4A-BC48-B4D7-CE7D074AAA2B}"/>
                </a:ext>
              </a:extLst>
            </p:cNvPr>
            <p:cNvSpPr/>
            <p:nvPr/>
          </p:nvSpPr>
          <p:spPr>
            <a:xfrm>
              <a:off x="8813079" y="784178"/>
              <a:ext cx="3307448" cy="5926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Heatmap Chart</a:t>
              </a:r>
            </a:p>
          </p:txBody>
        </p:sp>
        <p:sp>
          <p:nvSpPr>
            <p:cNvPr id="45" name="Rounded Rectangle 44">
              <a:extLst>
                <a:ext uri="{FF2B5EF4-FFF2-40B4-BE49-F238E27FC236}">
                  <a16:creationId xmlns:a16="http://schemas.microsoft.com/office/drawing/2014/main" id="{D6BD164D-87AC-B741-89E1-8BA489C61EC1}"/>
                </a:ext>
              </a:extLst>
            </p:cNvPr>
            <p:cNvSpPr/>
            <p:nvPr/>
          </p:nvSpPr>
          <p:spPr>
            <a:xfrm>
              <a:off x="8813077" y="2785663"/>
              <a:ext cx="3307448" cy="5926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Bubble Chart</a:t>
              </a:r>
            </a:p>
          </p:txBody>
        </p:sp>
        <p:sp>
          <p:nvSpPr>
            <p:cNvPr id="46" name="Rounded Rectangle 45">
              <a:extLst>
                <a:ext uri="{FF2B5EF4-FFF2-40B4-BE49-F238E27FC236}">
                  <a16:creationId xmlns:a16="http://schemas.microsoft.com/office/drawing/2014/main" id="{34DCFC95-8D75-2245-A24B-ED080A1A5E9A}"/>
                </a:ext>
              </a:extLst>
            </p:cNvPr>
            <p:cNvSpPr/>
            <p:nvPr/>
          </p:nvSpPr>
          <p:spPr>
            <a:xfrm>
              <a:off x="8813078" y="4823226"/>
              <a:ext cx="3307448" cy="5926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Statistic Chart</a:t>
              </a:r>
            </a:p>
          </p:txBody>
        </p:sp>
        <p:sp>
          <p:nvSpPr>
            <p:cNvPr id="47" name="Rounded Rectangle 46">
              <a:extLst>
                <a:ext uri="{FF2B5EF4-FFF2-40B4-BE49-F238E27FC236}">
                  <a16:creationId xmlns:a16="http://schemas.microsoft.com/office/drawing/2014/main" id="{66BFF159-2DF7-6C42-A7DC-78ACC710D3EF}"/>
                </a:ext>
              </a:extLst>
            </p:cNvPr>
            <p:cNvSpPr/>
            <p:nvPr/>
          </p:nvSpPr>
          <p:spPr>
            <a:xfrm>
              <a:off x="4998633" y="6310"/>
              <a:ext cx="2194735" cy="5080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Precinct </a:t>
              </a:r>
              <a:r>
                <a:rPr lang="en-US" dirty="0" err="1"/>
                <a:t>Geojson</a:t>
              </a:r>
              <a:endParaRPr lang="en-US" dirty="0"/>
            </a:p>
          </p:txBody>
        </p:sp>
        <p:sp>
          <p:nvSpPr>
            <p:cNvPr id="49" name="Rounded Rectangle 48">
              <a:extLst>
                <a:ext uri="{FF2B5EF4-FFF2-40B4-BE49-F238E27FC236}">
                  <a16:creationId xmlns:a16="http://schemas.microsoft.com/office/drawing/2014/main" id="{6D88B3D9-EEAF-B942-BDF3-38D85BA3500A}"/>
                </a:ext>
              </a:extLst>
            </p:cNvPr>
            <p:cNvSpPr/>
            <p:nvPr/>
          </p:nvSpPr>
          <p:spPr>
            <a:xfrm>
              <a:off x="4998633" y="1889515"/>
              <a:ext cx="2194735" cy="5080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of residents</a:t>
              </a:r>
            </a:p>
            <a:p>
              <a:pPr algn="ctr"/>
              <a:r>
                <a:rPr lang="en-US" dirty="0"/>
                <a:t>Precinct Geolocation</a:t>
              </a:r>
            </a:p>
          </p:txBody>
        </p:sp>
        <p:sp>
          <p:nvSpPr>
            <p:cNvPr id="50" name="Oval 49">
              <a:extLst>
                <a:ext uri="{FF2B5EF4-FFF2-40B4-BE49-F238E27FC236}">
                  <a16:creationId xmlns:a16="http://schemas.microsoft.com/office/drawing/2014/main" id="{181E40E2-2616-6D48-BFDF-15EB9F57608B}"/>
                </a:ext>
              </a:extLst>
            </p:cNvPr>
            <p:cNvSpPr/>
            <p:nvPr/>
          </p:nvSpPr>
          <p:spPr>
            <a:xfrm>
              <a:off x="5678845" y="2684358"/>
              <a:ext cx="834311" cy="7815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Cross 50">
              <a:extLst>
                <a:ext uri="{FF2B5EF4-FFF2-40B4-BE49-F238E27FC236}">
                  <a16:creationId xmlns:a16="http://schemas.microsoft.com/office/drawing/2014/main" id="{BF7B9C6F-10C2-D148-824A-741680C84837}"/>
                </a:ext>
              </a:extLst>
            </p:cNvPr>
            <p:cNvSpPr/>
            <p:nvPr/>
          </p:nvSpPr>
          <p:spPr>
            <a:xfrm>
              <a:off x="5823700" y="2791045"/>
              <a:ext cx="544600" cy="510164"/>
            </a:xfrm>
            <a:prstGeom prst="plus">
              <a:avLst/>
            </a:prstGeom>
            <a:solidFill>
              <a:srgbClr val="FFFF00"/>
            </a:solidFill>
            <a:ln>
              <a:solidFill>
                <a:srgbClr val="FF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Rounded Rectangle 52">
              <a:extLst>
                <a:ext uri="{FF2B5EF4-FFF2-40B4-BE49-F238E27FC236}">
                  <a16:creationId xmlns:a16="http://schemas.microsoft.com/office/drawing/2014/main" id="{10CB7E15-8E7A-A148-A1C5-CF65836F7F1C}"/>
                </a:ext>
              </a:extLst>
            </p:cNvPr>
            <p:cNvSpPr/>
            <p:nvPr/>
          </p:nvSpPr>
          <p:spPr>
            <a:xfrm>
              <a:off x="4998633" y="4037445"/>
              <a:ext cx="2194735" cy="5080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Statistic Metrics</a:t>
              </a:r>
            </a:p>
          </p:txBody>
        </p:sp>
        <p:sp>
          <p:nvSpPr>
            <p:cNvPr id="54" name="Oval 53">
              <a:extLst>
                <a:ext uri="{FF2B5EF4-FFF2-40B4-BE49-F238E27FC236}">
                  <a16:creationId xmlns:a16="http://schemas.microsoft.com/office/drawing/2014/main" id="{3A28D905-F629-7941-B076-79D9EB492FB8}"/>
                </a:ext>
              </a:extLst>
            </p:cNvPr>
            <p:cNvSpPr/>
            <p:nvPr/>
          </p:nvSpPr>
          <p:spPr>
            <a:xfrm>
              <a:off x="5678845" y="4733041"/>
              <a:ext cx="834311" cy="7815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ross 54">
              <a:extLst>
                <a:ext uri="{FF2B5EF4-FFF2-40B4-BE49-F238E27FC236}">
                  <a16:creationId xmlns:a16="http://schemas.microsoft.com/office/drawing/2014/main" id="{1F1FD194-3985-8746-AA67-0F122483B720}"/>
                </a:ext>
              </a:extLst>
            </p:cNvPr>
            <p:cNvSpPr/>
            <p:nvPr/>
          </p:nvSpPr>
          <p:spPr>
            <a:xfrm>
              <a:off x="5823700" y="4868736"/>
              <a:ext cx="544600" cy="510164"/>
            </a:xfrm>
            <a:prstGeom prst="plus">
              <a:avLst/>
            </a:prstGeom>
            <a:solidFill>
              <a:srgbClr val="FFFF00"/>
            </a:solidFill>
            <a:ln>
              <a:solidFill>
                <a:srgbClr val="FF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9BCFF0EA-D815-404F-98DE-47EFB0FEB586}"/>
                </a:ext>
              </a:extLst>
            </p:cNvPr>
            <p:cNvCxnSpPr>
              <a:cxnSpLocks/>
              <a:stCxn id="30" idx="3"/>
              <a:endCxn id="2" idx="2"/>
            </p:cNvCxnSpPr>
            <p:nvPr/>
          </p:nvCxnSpPr>
          <p:spPr>
            <a:xfrm>
              <a:off x="2887795" y="1060343"/>
              <a:ext cx="2787985" cy="20176"/>
            </a:xfrm>
            <a:prstGeom prst="curved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2BCE6A2-4357-5D45-815F-EF664CD1CB01}"/>
                </a:ext>
              </a:extLst>
            </p:cNvPr>
            <p:cNvCxnSpPr>
              <a:cxnSpLocks/>
              <a:stCxn id="32" idx="3"/>
              <a:endCxn id="2" idx="2"/>
            </p:cNvCxnSpPr>
            <p:nvPr/>
          </p:nvCxnSpPr>
          <p:spPr>
            <a:xfrm flipV="1">
              <a:off x="2895176" y="1080519"/>
              <a:ext cx="2780604" cy="962308"/>
            </a:xfrm>
            <a:prstGeom prst="curved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99BC9DAC-BD61-4C4B-BE11-47B583F49D9D}"/>
                </a:ext>
              </a:extLst>
            </p:cNvPr>
            <p:cNvCxnSpPr>
              <a:cxnSpLocks/>
              <a:stCxn id="2" idx="6"/>
              <a:endCxn id="5" idx="1"/>
            </p:cNvCxnSpPr>
            <p:nvPr/>
          </p:nvCxnSpPr>
          <p:spPr>
            <a:xfrm flipV="1">
              <a:off x="6510091" y="1080518"/>
              <a:ext cx="2302988" cy="1"/>
            </a:xfrm>
            <a:prstGeom prst="curved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61E6A194-2324-B845-AE89-C56B282079FD}"/>
                </a:ext>
              </a:extLst>
            </p:cNvPr>
            <p:cNvCxnSpPr>
              <a:cxnSpLocks/>
              <a:stCxn id="31" idx="3"/>
              <a:endCxn id="50" idx="2"/>
            </p:cNvCxnSpPr>
            <p:nvPr/>
          </p:nvCxnSpPr>
          <p:spPr>
            <a:xfrm>
              <a:off x="2887795" y="3075038"/>
              <a:ext cx="2791050" cy="98"/>
            </a:xfrm>
            <a:prstGeom prst="curvedConnector3">
              <a:avLst>
                <a:gd name="adj1" fmla="val 50000"/>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6C82ACE8-5439-CE48-AD85-0DDE3564C6DC}"/>
                </a:ext>
              </a:extLst>
            </p:cNvPr>
            <p:cNvCxnSpPr>
              <a:cxnSpLocks/>
              <a:stCxn id="33" idx="3"/>
              <a:endCxn id="50" idx="2"/>
            </p:cNvCxnSpPr>
            <p:nvPr/>
          </p:nvCxnSpPr>
          <p:spPr>
            <a:xfrm flipV="1">
              <a:off x="2884290" y="3075136"/>
              <a:ext cx="2794555" cy="1018224"/>
            </a:xfrm>
            <a:prstGeom prst="curvedConnector3">
              <a:avLst>
                <a:gd name="adj1" fmla="val 50000"/>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B861468C-09A3-9442-BD74-156E0275814C}"/>
                </a:ext>
              </a:extLst>
            </p:cNvPr>
            <p:cNvCxnSpPr>
              <a:cxnSpLocks/>
              <a:stCxn id="50" idx="6"/>
              <a:endCxn id="45" idx="1"/>
            </p:cNvCxnSpPr>
            <p:nvPr/>
          </p:nvCxnSpPr>
          <p:spPr>
            <a:xfrm>
              <a:off x="6513156" y="3075136"/>
              <a:ext cx="2299921" cy="6867"/>
            </a:xfrm>
            <a:prstGeom prst="curvedConnector3">
              <a:avLst>
                <a:gd name="adj1" fmla="val 50000"/>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A95F87D-837C-B840-A45E-BCAE3110916C}"/>
                </a:ext>
              </a:extLst>
            </p:cNvPr>
            <p:cNvCxnSpPr>
              <a:cxnSpLocks/>
              <a:stCxn id="34" idx="3"/>
              <a:endCxn id="2" idx="2"/>
            </p:cNvCxnSpPr>
            <p:nvPr/>
          </p:nvCxnSpPr>
          <p:spPr>
            <a:xfrm flipV="1">
              <a:off x="2884206" y="1080519"/>
              <a:ext cx="2791574" cy="4039048"/>
            </a:xfrm>
            <a:prstGeom prst="curved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E81FEA4E-B146-954B-A4EE-672419B87A02}"/>
                </a:ext>
              </a:extLst>
            </p:cNvPr>
            <p:cNvCxnSpPr>
              <a:cxnSpLocks/>
              <a:stCxn id="34" idx="3"/>
              <a:endCxn id="50" idx="2"/>
            </p:cNvCxnSpPr>
            <p:nvPr/>
          </p:nvCxnSpPr>
          <p:spPr>
            <a:xfrm flipV="1">
              <a:off x="2884206" y="3075136"/>
              <a:ext cx="2794639" cy="2044431"/>
            </a:xfrm>
            <a:prstGeom prst="curvedConnector3">
              <a:avLst>
                <a:gd name="adj1" fmla="val 50000"/>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B96B7E04-F783-C445-85A5-11AFD218FAA0}"/>
                </a:ext>
              </a:extLst>
            </p:cNvPr>
            <p:cNvCxnSpPr>
              <a:cxnSpLocks/>
              <a:stCxn id="34" idx="3"/>
              <a:endCxn id="54" idx="2"/>
            </p:cNvCxnSpPr>
            <p:nvPr/>
          </p:nvCxnSpPr>
          <p:spPr>
            <a:xfrm>
              <a:off x="2884206" y="5119567"/>
              <a:ext cx="2794639" cy="4252"/>
            </a:xfrm>
            <a:prstGeom prst="curvedConnector3">
              <a:avLst>
                <a:gd name="adj1" fmla="val 50000"/>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36B290E0-DA12-DF43-BD32-E287D9CF04BB}"/>
                </a:ext>
              </a:extLst>
            </p:cNvPr>
            <p:cNvCxnSpPr>
              <a:cxnSpLocks/>
              <a:stCxn id="30" idx="3"/>
              <a:endCxn id="54" idx="2"/>
            </p:cNvCxnSpPr>
            <p:nvPr/>
          </p:nvCxnSpPr>
          <p:spPr>
            <a:xfrm>
              <a:off x="2887795" y="1060343"/>
              <a:ext cx="2791050" cy="4063476"/>
            </a:xfrm>
            <a:prstGeom prst="curvedConnector3">
              <a:avLst>
                <a:gd name="adj1" fmla="val 50000"/>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3C7A15D-2491-D846-B41B-4C6D5A0B1E9A}"/>
                </a:ext>
              </a:extLst>
            </p:cNvPr>
            <p:cNvCxnSpPr>
              <a:cxnSpLocks/>
              <a:stCxn id="32" idx="3"/>
              <a:endCxn id="54" idx="2"/>
            </p:cNvCxnSpPr>
            <p:nvPr/>
          </p:nvCxnSpPr>
          <p:spPr>
            <a:xfrm>
              <a:off x="2895176" y="2042827"/>
              <a:ext cx="2783669" cy="3080992"/>
            </a:xfrm>
            <a:prstGeom prst="curvedConnector3">
              <a:avLst>
                <a:gd name="adj1" fmla="val 50000"/>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782C1EE-5812-2348-8F9B-337EC8295180}"/>
                </a:ext>
              </a:extLst>
            </p:cNvPr>
            <p:cNvCxnSpPr>
              <a:cxnSpLocks/>
              <a:stCxn id="31" idx="3"/>
              <a:endCxn id="54" idx="2"/>
            </p:cNvCxnSpPr>
            <p:nvPr/>
          </p:nvCxnSpPr>
          <p:spPr>
            <a:xfrm>
              <a:off x="2887795" y="3075038"/>
              <a:ext cx="2791050" cy="2048781"/>
            </a:xfrm>
            <a:prstGeom prst="curvedConnector3">
              <a:avLst>
                <a:gd name="adj1" fmla="val 50000"/>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5B9CB14B-F9A6-6E45-B134-8939BD4E5D86}"/>
                </a:ext>
              </a:extLst>
            </p:cNvPr>
            <p:cNvCxnSpPr>
              <a:cxnSpLocks/>
              <a:stCxn id="33" idx="3"/>
              <a:endCxn id="54" idx="2"/>
            </p:cNvCxnSpPr>
            <p:nvPr/>
          </p:nvCxnSpPr>
          <p:spPr>
            <a:xfrm>
              <a:off x="2884290" y="4093360"/>
              <a:ext cx="2794555" cy="1030459"/>
            </a:xfrm>
            <a:prstGeom prst="curvedConnector3">
              <a:avLst>
                <a:gd name="adj1" fmla="val 50000"/>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D208061E-CB14-FA45-8FC0-CB74D696CDC1}"/>
                </a:ext>
              </a:extLst>
            </p:cNvPr>
            <p:cNvCxnSpPr>
              <a:cxnSpLocks/>
              <a:stCxn id="54" idx="6"/>
              <a:endCxn id="46" idx="1"/>
            </p:cNvCxnSpPr>
            <p:nvPr/>
          </p:nvCxnSpPr>
          <p:spPr>
            <a:xfrm flipV="1">
              <a:off x="6513156" y="5119566"/>
              <a:ext cx="2299922" cy="4253"/>
            </a:xfrm>
            <a:prstGeom prst="curvedConnector3">
              <a:avLst>
                <a:gd name="adj1" fmla="val 50000"/>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9B87E08-E865-4D1E-B1B3-5454A086F3E4}"/>
                </a:ext>
              </a:extLst>
            </p:cNvPr>
            <p:cNvCxnSpPr>
              <a:cxnSpLocks/>
              <a:stCxn id="47" idx="2"/>
              <a:endCxn id="2" idx="0"/>
            </p:cNvCxnSpPr>
            <p:nvPr/>
          </p:nvCxnSpPr>
          <p:spPr>
            <a:xfrm flipH="1">
              <a:off x="6092936" y="514321"/>
              <a:ext cx="3065" cy="1754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894A191-438F-4B44-A288-50F3693A60B9}"/>
                </a:ext>
              </a:extLst>
            </p:cNvPr>
            <p:cNvCxnSpPr>
              <a:stCxn id="49" idx="2"/>
              <a:endCxn id="50" idx="0"/>
            </p:cNvCxnSpPr>
            <p:nvPr/>
          </p:nvCxnSpPr>
          <p:spPr>
            <a:xfrm>
              <a:off x="6096001" y="2397526"/>
              <a:ext cx="0" cy="286832"/>
            </a:xfrm>
            <a:prstGeom prst="straightConnector1">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9D57356-C030-455F-B764-11D2E1F3918B}"/>
                </a:ext>
              </a:extLst>
            </p:cNvPr>
            <p:cNvCxnSpPr>
              <a:stCxn id="53" idx="2"/>
              <a:endCxn id="54" idx="0"/>
            </p:cNvCxnSpPr>
            <p:nvPr/>
          </p:nvCxnSpPr>
          <p:spPr>
            <a:xfrm>
              <a:off x="6096001" y="4545456"/>
              <a:ext cx="0" cy="187585"/>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83741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CF39A-4D42-4628-9AD2-355B17E475B4}"/>
              </a:ext>
            </a:extLst>
          </p:cNvPr>
          <p:cNvSpPr>
            <a:spLocks noGrp="1"/>
          </p:cNvSpPr>
          <p:nvPr>
            <p:ph type="title"/>
          </p:nvPr>
        </p:nvSpPr>
        <p:spPr/>
        <p:txBody>
          <a:bodyPr/>
          <a:lstStyle/>
          <a:p>
            <a:r>
              <a:rPr lang="en-US" dirty="0"/>
              <a:t>Commuters - MTA</a:t>
            </a:r>
          </a:p>
        </p:txBody>
      </p:sp>
      <p:sp>
        <p:nvSpPr>
          <p:cNvPr id="8" name="矩形: 圆角 5">
            <a:extLst>
              <a:ext uri="{FF2B5EF4-FFF2-40B4-BE49-F238E27FC236}">
                <a16:creationId xmlns:a16="http://schemas.microsoft.com/office/drawing/2014/main" id="{8878611D-5C0B-4D8B-97A0-F20A59E65596}"/>
              </a:ext>
            </a:extLst>
          </p:cNvPr>
          <p:cNvSpPr/>
          <p:nvPr/>
        </p:nvSpPr>
        <p:spPr>
          <a:xfrm>
            <a:off x="599768" y="1107037"/>
            <a:ext cx="8857594" cy="4420460"/>
          </a:xfrm>
          <a:prstGeom prst="roundRect">
            <a:avLst/>
          </a:prstGeom>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9" name="文本框 6">
            <a:extLst>
              <a:ext uri="{FF2B5EF4-FFF2-40B4-BE49-F238E27FC236}">
                <a16:creationId xmlns:a16="http://schemas.microsoft.com/office/drawing/2014/main" id="{61443A98-3BDE-4106-9D32-F8CF5768C9E0}"/>
              </a:ext>
            </a:extLst>
          </p:cNvPr>
          <p:cNvSpPr txBox="1"/>
          <p:nvPr/>
        </p:nvSpPr>
        <p:spPr>
          <a:xfrm>
            <a:off x="919377" y="1285628"/>
            <a:ext cx="8527705" cy="4801314"/>
          </a:xfrm>
          <a:prstGeom prst="rect">
            <a:avLst/>
          </a:prstGeom>
          <a:noFill/>
        </p:spPr>
        <p:txBody>
          <a:bodyPr wrap="square" rtlCol="0">
            <a:spAutoFit/>
          </a:bodyPr>
          <a:lstStyle/>
          <a:p>
            <a:r>
              <a:rPr lang="en-US" b="1" dirty="0"/>
              <a:t>Dataset (900MB)</a:t>
            </a:r>
          </a:p>
          <a:p>
            <a:pPr marL="285750" indent="-285750">
              <a:buFont typeface="Arial" panose="020B0604020202020204" pitchFamily="34" charset="0"/>
              <a:buChar char="•"/>
            </a:pPr>
            <a:r>
              <a:rPr lang="en-US" dirty="0"/>
              <a:t>Turnstile Data (Subway) – </a:t>
            </a:r>
            <a:r>
              <a:rPr lang="en-US" dirty="0">
                <a:hlinkClick r:id="rId2"/>
              </a:rPr>
              <a:t>http://web.mta.info/developers/turnstile.html</a:t>
            </a:r>
            <a:endParaRPr lang="en-US" dirty="0"/>
          </a:p>
          <a:p>
            <a:pPr marL="285750" indent="-285750">
              <a:buFont typeface="Arial" panose="020B0604020202020204" pitchFamily="34" charset="0"/>
              <a:buChar char="•"/>
            </a:pPr>
            <a:r>
              <a:rPr lang="en-US" dirty="0"/>
              <a:t>Data range: Jan 04, 2014 – Jan 03, 2015</a:t>
            </a:r>
          </a:p>
          <a:p>
            <a:pPr marL="285750" indent="-285750">
              <a:buFont typeface="Arial" panose="020B0604020202020204" pitchFamily="34" charset="0"/>
              <a:buChar char="•"/>
            </a:pPr>
            <a:r>
              <a:rPr lang="en-US" dirty="0"/>
              <a:t>Dataset Description</a:t>
            </a:r>
          </a:p>
          <a:p>
            <a:pPr marL="742950" lvl="1" indent="-285750">
              <a:buFont typeface="Arial" panose="020B0604020202020204" pitchFamily="34" charset="0"/>
              <a:buChar char="•"/>
            </a:pPr>
            <a:r>
              <a:rPr lang="en-US" dirty="0"/>
              <a:t>Main info: it contains the inflow and outflow of each subway station.</a:t>
            </a:r>
          </a:p>
          <a:p>
            <a:pPr marL="742950" lvl="1" indent="-285750">
              <a:buFont typeface="Arial" panose="020B0604020202020204" pitchFamily="34" charset="0"/>
              <a:buChar char="•"/>
            </a:pPr>
            <a:r>
              <a:rPr lang="en-US" dirty="0"/>
              <a:t>Attributes: </a:t>
            </a:r>
          </a:p>
          <a:p>
            <a:pPr marL="1200150" lvl="2" indent="-285750">
              <a:buFont typeface="Arial" panose="020B0604020202020204" pitchFamily="34" charset="0"/>
              <a:buChar char="•"/>
            </a:pPr>
            <a:r>
              <a:rPr lang="en-US" dirty="0"/>
              <a:t>Id</a:t>
            </a:r>
          </a:p>
          <a:p>
            <a:pPr marL="1200150" lvl="2" indent="-285750">
              <a:buFont typeface="Arial" panose="020B0604020202020204" pitchFamily="34" charset="0"/>
              <a:buChar char="•"/>
            </a:pPr>
            <a:r>
              <a:rPr lang="en-US" dirty="0"/>
              <a:t>Timestamp</a:t>
            </a:r>
          </a:p>
          <a:p>
            <a:pPr marL="1200150" lvl="2" indent="-285750">
              <a:buFont typeface="Arial" panose="020B0604020202020204" pitchFamily="34" charset="0"/>
              <a:buChar char="•"/>
            </a:pPr>
            <a:r>
              <a:rPr lang="en-US" dirty="0"/>
              <a:t>Population</a:t>
            </a:r>
          </a:p>
          <a:p>
            <a:pPr marL="1200150" lvl="2" indent="-285750">
              <a:buFont typeface="Arial" panose="020B0604020202020204" pitchFamily="34" charset="0"/>
              <a:buChar char="•"/>
            </a:pPr>
            <a:r>
              <a:rPr lang="en-US" dirty="0"/>
              <a:t>Entry or Exit</a:t>
            </a:r>
          </a:p>
          <a:p>
            <a:pPr marL="1200150" lvl="2" indent="-285750">
              <a:buFont typeface="Arial" panose="020B0604020202020204" pitchFamily="34" charset="0"/>
              <a:buChar char="•"/>
            </a:pPr>
            <a:endParaRPr lang="en-US" dirty="0">
              <a:hlinkClick r:id="rId3">
                <a:extLst>
                  <a:ext uri="{A12FA001-AC4F-418D-AE19-62706E023703}">
                    <ahyp:hlinkClr xmlns:ahyp="http://schemas.microsoft.com/office/drawing/2018/hyperlinkcolor" val="tx"/>
                  </a:ext>
                </a:extLst>
              </a:hlinkClick>
            </a:endParaRPr>
          </a:p>
          <a:p>
            <a:pPr marL="285750" indent="-285750">
              <a:buFont typeface="Arial" panose="020B0604020202020204" pitchFamily="34" charset="0"/>
              <a:buChar char="•"/>
            </a:pPr>
            <a:r>
              <a:rPr lang="en-US" dirty="0"/>
              <a:t>Station location – </a:t>
            </a:r>
            <a:r>
              <a:rPr lang="en-US" dirty="0">
                <a:hlinkClick r:id="rId4"/>
              </a:rPr>
              <a:t>http://web.mta.info/developers/data/nyct/subway/Stations.csv</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Connection between Turnstile Data and Station location –</a:t>
            </a:r>
            <a:r>
              <a:rPr lang="en-US" dirty="0">
                <a:hlinkClick r:id="rId2"/>
              </a:rPr>
              <a:t>http://web.mta.info/developers/turnstile.html</a:t>
            </a:r>
            <a:endParaRPr lang="en-US" dirty="0"/>
          </a:p>
          <a:p>
            <a:br>
              <a:rPr lang="en-US" dirty="0"/>
            </a:br>
            <a:endParaRPr lang="en-US" dirty="0"/>
          </a:p>
        </p:txBody>
      </p:sp>
    </p:spTree>
    <p:extLst>
      <p:ext uri="{BB962C8B-B14F-4D97-AF65-F5344CB8AC3E}">
        <p14:creationId xmlns:p14="http://schemas.microsoft.com/office/powerpoint/2010/main" val="356971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CF39A-4D42-4628-9AD2-355B17E475B4}"/>
              </a:ext>
            </a:extLst>
          </p:cNvPr>
          <p:cNvSpPr>
            <a:spLocks noGrp="1"/>
          </p:cNvSpPr>
          <p:nvPr>
            <p:ph type="title"/>
          </p:nvPr>
        </p:nvSpPr>
        <p:spPr/>
        <p:txBody>
          <a:bodyPr/>
          <a:lstStyle/>
          <a:p>
            <a:r>
              <a:rPr lang="en-US" dirty="0"/>
              <a:t>Commuters - MTA</a:t>
            </a:r>
          </a:p>
        </p:txBody>
      </p:sp>
      <p:sp>
        <p:nvSpPr>
          <p:cNvPr id="8" name="矩形: 圆角 5">
            <a:extLst>
              <a:ext uri="{FF2B5EF4-FFF2-40B4-BE49-F238E27FC236}">
                <a16:creationId xmlns:a16="http://schemas.microsoft.com/office/drawing/2014/main" id="{8878611D-5C0B-4D8B-97A0-F20A59E65596}"/>
              </a:ext>
            </a:extLst>
          </p:cNvPr>
          <p:cNvSpPr/>
          <p:nvPr/>
        </p:nvSpPr>
        <p:spPr>
          <a:xfrm>
            <a:off x="599768" y="1107037"/>
            <a:ext cx="8857594" cy="4420460"/>
          </a:xfrm>
          <a:prstGeom prst="roundRect">
            <a:avLst/>
          </a:prstGeom>
          <a:ln w="38100">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9" name="文本框 6">
            <a:extLst>
              <a:ext uri="{FF2B5EF4-FFF2-40B4-BE49-F238E27FC236}">
                <a16:creationId xmlns:a16="http://schemas.microsoft.com/office/drawing/2014/main" id="{61443A98-3BDE-4106-9D32-F8CF5768C9E0}"/>
              </a:ext>
            </a:extLst>
          </p:cNvPr>
          <p:cNvSpPr txBox="1"/>
          <p:nvPr/>
        </p:nvSpPr>
        <p:spPr>
          <a:xfrm>
            <a:off x="919377" y="1285628"/>
            <a:ext cx="8527705" cy="3139321"/>
          </a:xfrm>
          <a:prstGeom prst="rect">
            <a:avLst/>
          </a:prstGeom>
          <a:noFill/>
        </p:spPr>
        <p:txBody>
          <a:bodyPr wrap="square" rtlCol="0">
            <a:spAutoFit/>
          </a:bodyPr>
          <a:lstStyle/>
          <a:p>
            <a:r>
              <a:rPr lang="en-US" b="1" dirty="0"/>
              <a:t>Data clean-up</a:t>
            </a:r>
          </a:p>
          <a:p>
            <a:pPr marL="285750" indent="-285750">
              <a:buFont typeface="Arial" panose="020B0604020202020204" pitchFamily="34" charset="0"/>
              <a:buChar char="•"/>
            </a:pPr>
            <a:r>
              <a:rPr lang="en-US" dirty="0"/>
              <a:t>Normalized the turnstile table before and after Oct. 11 with the same format</a:t>
            </a:r>
          </a:p>
          <a:p>
            <a:pPr marL="285750" indent="-285750">
              <a:buFont typeface="Arial" panose="020B0604020202020204" pitchFamily="34" charset="0"/>
              <a:buChar char="•"/>
            </a:pPr>
            <a:r>
              <a:rPr lang="en-US" dirty="0"/>
              <a:t>Match the station location table with the turnstile table based on the station name</a:t>
            </a:r>
          </a:p>
          <a:p>
            <a:pPr marL="285750" indent="-285750">
              <a:buFont typeface="Arial" panose="020B0604020202020204" pitchFamily="34" charset="0"/>
              <a:buChar char="•"/>
            </a:pPr>
            <a:r>
              <a:rPr lang="en-US" dirty="0"/>
              <a:t>Standardized the “TIME” column’s value </a:t>
            </a:r>
          </a:p>
          <a:p>
            <a:pPr marL="285750" indent="-285750">
              <a:buFont typeface="Arial" panose="020B0604020202020204" pitchFamily="34" charset="0"/>
              <a:buChar char="•"/>
            </a:pPr>
            <a:r>
              <a:rPr lang="en-US" dirty="0"/>
              <a:t>Calculated the hourly enter and hourly exit number</a:t>
            </a:r>
          </a:p>
          <a:p>
            <a:pPr marL="285750" indent="-285750">
              <a:buFont typeface="Arial" panose="020B0604020202020204" pitchFamily="34" charset="0"/>
              <a:buChar char="•"/>
            </a:pPr>
            <a:r>
              <a:rPr lang="en-US" dirty="0"/>
              <a:t>Aggregate the data into a week.</a:t>
            </a:r>
          </a:p>
          <a:p>
            <a:pPr marL="285750" indent="-285750">
              <a:buFont typeface="Arial" panose="020B0604020202020204" pitchFamily="34" charset="0"/>
              <a:buChar char="•"/>
            </a:pPr>
            <a:r>
              <a:rPr lang="en-US" dirty="0"/>
              <a:t>Calculate each point belong to which precinct and then group by precinct.</a:t>
            </a:r>
          </a:p>
          <a:p>
            <a:endParaRPr lang="en-US" dirty="0"/>
          </a:p>
          <a:p>
            <a:r>
              <a:rPr lang="en-US" b="1" dirty="0"/>
              <a:t>Tools</a:t>
            </a:r>
          </a:p>
          <a:p>
            <a:pPr marL="285750" indent="-285750">
              <a:buFont typeface="Arial" panose="020B0604020202020204" pitchFamily="34" charset="0"/>
              <a:buChar char="•"/>
            </a:pPr>
            <a:r>
              <a:rPr lang="en-US" dirty="0"/>
              <a:t>Python: Pandas, </a:t>
            </a:r>
            <a:r>
              <a:rPr lang="en-US" dirty="0" err="1"/>
              <a:t>Numpy</a:t>
            </a:r>
            <a:br>
              <a:rPr lang="en-US" dirty="0"/>
            </a:br>
            <a:endParaRPr lang="en-US" dirty="0"/>
          </a:p>
        </p:txBody>
      </p:sp>
    </p:spTree>
    <p:extLst>
      <p:ext uri="{BB962C8B-B14F-4D97-AF65-F5344CB8AC3E}">
        <p14:creationId xmlns:p14="http://schemas.microsoft.com/office/powerpoint/2010/main" val="34547304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19592-D4B2-491F-96ED-2ED365501F86}"/>
              </a:ext>
            </a:extLst>
          </p:cNvPr>
          <p:cNvSpPr>
            <a:spLocks noGrp="1"/>
          </p:cNvSpPr>
          <p:nvPr>
            <p:ph type="title"/>
          </p:nvPr>
        </p:nvSpPr>
        <p:spPr/>
        <p:txBody>
          <a:bodyPr/>
          <a:lstStyle/>
          <a:p>
            <a:r>
              <a:rPr lang="en-US" dirty="0"/>
              <a:t>MTA - Result</a:t>
            </a:r>
          </a:p>
        </p:txBody>
      </p:sp>
      <p:pic>
        <p:nvPicPr>
          <p:cNvPr id="5" name="Picture 4">
            <a:extLst>
              <a:ext uri="{FF2B5EF4-FFF2-40B4-BE49-F238E27FC236}">
                <a16:creationId xmlns:a16="http://schemas.microsoft.com/office/drawing/2014/main" id="{6D1F7FA3-FAE5-4B5B-A675-73DA69BE374A}"/>
              </a:ext>
            </a:extLst>
          </p:cNvPr>
          <p:cNvPicPr>
            <a:picLocks noChangeAspect="1"/>
          </p:cNvPicPr>
          <p:nvPr/>
        </p:nvPicPr>
        <p:blipFill>
          <a:blip r:embed="rId2"/>
          <a:stretch>
            <a:fillRect/>
          </a:stretch>
        </p:blipFill>
        <p:spPr>
          <a:xfrm>
            <a:off x="389036" y="1095829"/>
            <a:ext cx="11148237" cy="3610547"/>
          </a:xfrm>
          <a:prstGeom prst="rect">
            <a:avLst/>
          </a:prstGeom>
        </p:spPr>
      </p:pic>
    </p:spTree>
    <p:extLst>
      <p:ext uri="{BB962C8B-B14F-4D97-AF65-F5344CB8AC3E}">
        <p14:creationId xmlns:p14="http://schemas.microsoft.com/office/powerpoint/2010/main" val="11405629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1202</TotalTime>
  <Words>1141</Words>
  <Application>Microsoft Office PowerPoint</Application>
  <PresentationFormat>Widescreen</PresentationFormat>
  <Paragraphs>253</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Arial Bold</vt:lpstr>
      <vt:lpstr>Calibri</vt:lpstr>
      <vt:lpstr>Calibri Light</vt:lpstr>
      <vt:lpstr>Office Theme</vt:lpstr>
      <vt:lpstr>PowerPoint Presentation</vt:lpstr>
      <vt:lpstr>Outline</vt:lpstr>
      <vt:lpstr>Motivation</vt:lpstr>
      <vt:lpstr>PowerPoint Presentation</vt:lpstr>
      <vt:lpstr>PowerPoint Presentation</vt:lpstr>
      <vt:lpstr>PowerPoint Presentation</vt:lpstr>
      <vt:lpstr>Commuters - MTA</vt:lpstr>
      <vt:lpstr>Commuters - MTA</vt:lpstr>
      <vt:lpstr>MTA - Result</vt:lpstr>
      <vt:lpstr>Commuters - Taxi</vt:lpstr>
      <vt:lpstr>Commuters - Taxi</vt:lpstr>
      <vt:lpstr>TAXI - Result</vt:lpstr>
      <vt:lpstr>Crimes</vt:lpstr>
      <vt:lpstr>Crimes</vt:lpstr>
      <vt:lpstr>Crimes Result</vt:lpstr>
      <vt:lpstr>Sentiment</vt:lpstr>
      <vt:lpstr>Sentiment</vt:lpstr>
      <vt:lpstr>Sentiment Result</vt:lpstr>
      <vt:lpstr>Pearson Correlation</vt:lpstr>
      <vt:lpstr>Demo</vt:lpstr>
      <vt:lpstr>Algorithms &amp; Tools</vt:lpstr>
      <vt:lpstr>Conclusion</vt:lpstr>
      <vt:lpstr>Q &amp; A</vt:lpstr>
      <vt:lpstr>Appendix – Data Clean-up Process</vt:lpstr>
      <vt:lpstr>PowerPoint Presentation</vt:lpstr>
      <vt:lpstr>PowerPoint Presentation</vt:lpstr>
      <vt:lpstr>PowerPoint Presentation</vt:lpstr>
      <vt:lpstr>PowerPoint Presentation</vt:lpstr>
      <vt:lpstr>Appendix - Website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Yunan LU</dc:creator>
  <cp:lastModifiedBy>Yunan LU</cp:lastModifiedBy>
  <cp:revision>97</cp:revision>
  <dcterms:created xsi:type="dcterms:W3CDTF">2018-12-11T20:29:43Z</dcterms:created>
  <dcterms:modified xsi:type="dcterms:W3CDTF">2018-12-13T14:15:32Z</dcterms:modified>
</cp:coreProperties>
</file>